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5"/>
  </p:notesMasterIdLst>
  <p:sldIdLst>
    <p:sldId id="465" r:id="rId3"/>
    <p:sldId id="259" r:id="rId4"/>
    <p:sldId id="523" r:id="rId5"/>
    <p:sldId id="496" r:id="rId6"/>
    <p:sldId id="441" r:id="rId7"/>
    <p:sldId id="318" r:id="rId8"/>
    <p:sldId id="319" r:id="rId9"/>
    <p:sldId id="320" r:id="rId10"/>
    <p:sldId id="301" r:id="rId11"/>
    <p:sldId id="442" r:id="rId12"/>
    <p:sldId id="270" r:id="rId13"/>
    <p:sldId id="443" r:id="rId14"/>
    <p:sldId id="313" r:id="rId15"/>
    <p:sldId id="420" r:id="rId16"/>
    <p:sldId id="444" r:id="rId17"/>
    <p:sldId id="269" r:id="rId18"/>
    <p:sldId id="325" r:id="rId19"/>
    <p:sldId id="328" r:id="rId20"/>
    <p:sldId id="445" r:id="rId21"/>
    <p:sldId id="335" r:id="rId22"/>
    <p:sldId id="300" r:id="rId23"/>
    <p:sldId id="332" r:id="rId24"/>
    <p:sldId id="333" r:id="rId25"/>
    <p:sldId id="334" r:id="rId26"/>
    <p:sldId id="278" r:id="rId27"/>
    <p:sldId id="446" r:id="rId28"/>
    <p:sldId id="337" r:id="rId29"/>
    <p:sldId id="338" r:id="rId30"/>
    <p:sldId id="331" r:id="rId31"/>
    <p:sldId id="447" r:id="rId32"/>
    <p:sldId id="340" r:id="rId33"/>
    <p:sldId id="341" r:id="rId34"/>
    <p:sldId id="342" r:id="rId35"/>
    <p:sldId id="343" r:id="rId36"/>
    <p:sldId id="448" r:id="rId37"/>
    <p:sldId id="260" r:id="rId38"/>
    <p:sldId id="314" r:id="rId39"/>
    <p:sldId id="315" r:id="rId40"/>
    <p:sldId id="415" r:id="rId41"/>
    <p:sldId id="416" r:id="rId42"/>
    <p:sldId id="417" r:id="rId43"/>
    <p:sldId id="418" r:id="rId44"/>
    <p:sldId id="419" r:id="rId45"/>
    <p:sldId id="449" r:id="rId46"/>
    <p:sldId id="345" r:id="rId47"/>
    <p:sldId id="346" r:id="rId48"/>
    <p:sldId id="347" r:id="rId49"/>
    <p:sldId id="450" r:id="rId50"/>
    <p:sldId id="311" r:id="rId51"/>
    <p:sldId id="309" r:id="rId52"/>
    <p:sldId id="310" r:id="rId53"/>
    <p:sldId id="312" r:id="rId54"/>
    <p:sldId id="350" r:id="rId55"/>
    <p:sldId id="451" r:id="rId56"/>
    <p:sldId id="352" r:id="rId57"/>
    <p:sldId id="295" r:id="rId58"/>
    <p:sldId id="361" r:id="rId59"/>
    <p:sldId id="354" r:id="rId60"/>
    <p:sldId id="263" r:id="rId61"/>
    <p:sldId id="283" r:id="rId62"/>
    <p:sldId id="286" r:id="rId63"/>
    <p:sldId id="452" r:id="rId64"/>
    <p:sldId id="355" r:id="rId65"/>
    <p:sldId id="282" r:id="rId66"/>
    <p:sldId id="284" r:id="rId67"/>
    <p:sldId id="285" r:id="rId68"/>
    <p:sldId id="288" r:id="rId69"/>
    <p:sldId id="356" r:id="rId70"/>
    <p:sldId id="362" r:id="rId71"/>
    <p:sldId id="453" r:id="rId72"/>
    <p:sldId id="358" r:id="rId73"/>
    <p:sldId id="359" r:id="rId74"/>
    <p:sldId id="299" r:id="rId75"/>
    <p:sldId id="287" r:id="rId76"/>
    <p:sldId id="363" r:id="rId77"/>
    <p:sldId id="364" r:id="rId78"/>
    <p:sldId id="360" r:id="rId79"/>
    <p:sldId id="454" r:id="rId80"/>
    <p:sldId id="266" r:id="rId81"/>
    <p:sldId id="501" r:id="rId82"/>
    <p:sldId id="366" r:id="rId83"/>
    <p:sldId id="371" r:id="rId84"/>
    <p:sldId id="367" r:id="rId85"/>
    <p:sldId id="368" r:id="rId86"/>
    <p:sldId id="369" r:id="rId87"/>
    <p:sldId id="372" r:id="rId88"/>
    <p:sldId id="373" r:id="rId89"/>
    <p:sldId id="374" r:id="rId90"/>
    <p:sldId id="455" r:id="rId91"/>
    <p:sldId id="265" r:id="rId92"/>
    <p:sldId id="379" r:id="rId93"/>
    <p:sldId id="380" r:id="rId94"/>
    <p:sldId id="381" r:id="rId95"/>
    <p:sldId id="382" r:id="rId96"/>
    <p:sldId id="383" r:id="rId97"/>
    <p:sldId id="384" r:id="rId98"/>
    <p:sldId id="375" r:id="rId99"/>
    <p:sldId id="376" r:id="rId100"/>
    <p:sldId id="378" r:id="rId101"/>
    <p:sldId id="385" r:id="rId102"/>
    <p:sldId id="503" r:id="rId103"/>
    <p:sldId id="504" r:id="rId104"/>
    <p:sldId id="505" r:id="rId105"/>
    <p:sldId id="506" r:id="rId106"/>
    <p:sldId id="507" r:id="rId107"/>
    <p:sldId id="508" r:id="rId108"/>
    <p:sldId id="509" r:id="rId109"/>
    <p:sldId id="510" r:id="rId110"/>
    <p:sldId id="511" r:id="rId111"/>
    <p:sldId id="512" r:id="rId112"/>
    <p:sldId id="513" r:id="rId113"/>
    <p:sldId id="514" r:id="rId114"/>
    <p:sldId id="515" r:id="rId115"/>
    <p:sldId id="517" r:id="rId116"/>
    <p:sldId id="518" r:id="rId117"/>
    <p:sldId id="519" r:id="rId118"/>
    <p:sldId id="520" r:id="rId119"/>
    <p:sldId id="521" r:id="rId120"/>
    <p:sldId id="522" r:id="rId121"/>
    <p:sldId id="456" r:id="rId122"/>
    <p:sldId id="296" r:id="rId123"/>
    <p:sldId id="502" r:id="rId124"/>
    <p:sldId id="387" r:id="rId125"/>
    <p:sldId id="388" r:id="rId126"/>
    <p:sldId id="389" r:id="rId127"/>
    <p:sldId id="390" r:id="rId128"/>
    <p:sldId id="403" r:id="rId129"/>
    <p:sldId id="391" r:id="rId130"/>
    <p:sldId id="457" r:id="rId131"/>
    <p:sldId id="484" r:id="rId132"/>
    <p:sldId id="485" r:id="rId133"/>
    <p:sldId id="486" r:id="rId134"/>
    <p:sldId id="458" r:id="rId135"/>
    <p:sldId id="303" r:id="rId136"/>
    <p:sldId id="304" r:id="rId137"/>
    <p:sldId id="305" r:id="rId138"/>
    <p:sldId id="306" r:id="rId139"/>
    <p:sldId id="307" r:id="rId140"/>
    <p:sldId id="308" r:id="rId141"/>
    <p:sldId id="459" r:id="rId142"/>
    <p:sldId id="424" r:id="rId143"/>
    <p:sldId id="425" r:id="rId144"/>
    <p:sldId id="422" r:id="rId145"/>
    <p:sldId id="426" r:id="rId146"/>
    <p:sldId id="421" r:id="rId147"/>
    <p:sldId id="423" r:id="rId148"/>
    <p:sldId id="427" r:id="rId149"/>
    <p:sldId id="428" r:id="rId150"/>
    <p:sldId id="460" r:id="rId151"/>
    <p:sldId id="410" r:id="rId152"/>
    <p:sldId id="411" r:id="rId153"/>
    <p:sldId id="413" r:id="rId154"/>
    <p:sldId id="412" r:id="rId155"/>
    <p:sldId id="414" r:id="rId156"/>
    <p:sldId id="461" r:id="rId157"/>
    <p:sldId id="432" r:id="rId158"/>
    <p:sldId id="429" r:id="rId159"/>
    <p:sldId id="436" r:id="rId160"/>
    <p:sldId id="430" r:id="rId161"/>
    <p:sldId id="431" r:id="rId162"/>
    <p:sldId id="433" r:id="rId163"/>
    <p:sldId id="435" r:id="rId164"/>
    <p:sldId id="462" r:id="rId165"/>
    <p:sldId id="438" r:id="rId166"/>
    <p:sldId id="466" r:id="rId167"/>
    <p:sldId id="439" r:id="rId168"/>
    <p:sldId id="467" r:id="rId169"/>
    <p:sldId id="440" r:id="rId170"/>
    <p:sldId id="468" r:id="rId171"/>
    <p:sldId id="469" r:id="rId172"/>
    <p:sldId id="463" r:id="rId173"/>
    <p:sldId id="471" r:id="rId174"/>
    <p:sldId id="472" r:id="rId175"/>
    <p:sldId id="473" r:id="rId176"/>
    <p:sldId id="474" r:id="rId177"/>
    <p:sldId id="475" r:id="rId178"/>
    <p:sldId id="476" r:id="rId179"/>
    <p:sldId id="470" r:id="rId180"/>
    <p:sldId id="398" r:id="rId181"/>
    <p:sldId id="399" r:id="rId182"/>
    <p:sldId id="400" r:id="rId183"/>
    <p:sldId id="397" r:id="rId1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67FA99F-97E1-4094-BEB1-FEB29F2DDC74}">
          <p14:sldIdLst>
            <p14:sldId id="465"/>
            <p14:sldId id="259"/>
            <p14:sldId id="523"/>
            <p14:sldId id="496"/>
          </p14:sldIdLst>
        </p14:section>
        <p14:section name="Lecture 1" id="{DB1428EC-2BE9-49D8-AFA5-6BEC3CAB1DF7}">
          <p14:sldIdLst>
            <p14:sldId id="441"/>
            <p14:sldId id="318"/>
            <p14:sldId id="319"/>
            <p14:sldId id="320"/>
            <p14:sldId id="301"/>
            <p14:sldId id="442"/>
            <p14:sldId id="270"/>
            <p14:sldId id="443"/>
            <p14:sldId id="313"/>
            <p14:sldId id="420"/>
            <p14:sldId id="444"/>
            <p14:sldId id="269"/>
            <p14:sldId id="325"/>
            <p14:sldId id="328"/>
            <p14:sldId id="445"/>
            <p14:sldId id="335"/>
            <p14:sldId id="300"/>
            <p14:sldId id="332"/>
            <p14:sldId id="333"/>
            <p14:sldId id="334"/>
            <p14:sldId id="278"/>
            <p14:sldId id="446"/>
            <p14:sldId id="337"/>
            <p14:sldId id="338"/>
            <p14:sldId id="331"/>
            <p14:sldId id="447"/>
            <p14:sldId id="340"/>
            <p14:sldId id="341"/>
            <p14:sldId id="342"/>
            <p14:sldId id="343"/>
            <p14:sldId id="448"/>
            <p14:sldId id="260"/>
            <p14:sldId id="314"/>
            <p14:sldId id="315"/>
            <p14:sldId id="415"/>
            <p14:sldId id="416"/>
            <p14:sldId id="417"/>
            <p14:sldId id="418"/>
            <p14:sldId id="419"/>
            <p14:sldId id="449"/>
            <p14:sldId id="345"/>
            <p14:sldId id="346"/>
            <p14:sldId id="347"/>
          </p14:sldIdLst>
        </p14:section>
        <p14:section name="Lecture 2" id="{86669FB3-3537-4323-84F9-401D0375A668}">
          <p14:sldIdLst>
            <p14:sldId id="450"/>
            <p14:sldId id="311"/>
            <p14:sldId id="309"/>
            <p14:sldId id="310"/>
            <p14:sldId id="312"/>
            <p14:sldId id="350"/>
            <p14:sldId id="451"/>
            <p14:sldId id="352"/>
            <p14:sldId id="295"/>
            <p14:sldId id="361"/>
            <p14:sldId id="354"/>
            <p14:sldId id="263"/>
            <p14:sldId id="283"/>
            <p14:sldId id="286"/>
            <p14:sldId id="452"/>
            <p14:sldId id="355"/>
            <p14:sldId id="282"/>
            <p14:sldId id="284"/>
            <p14:sldId id="285"/>
            <p14:sldId id="288"/>
            <p14:sldId id="356"/>
            <p14:sldId id="362"/>
            <p14:sldId id="453"/>
            <p14:sldId id="358"/>
            <p14:sldId id="359"/>
            <p14:sldId id="299"/>
            <p14:sldId id="287"/>
            <p14:sldId id="363"/>
            <p14:sldId id="364"/>
            <p14:sldId id="360"/>
            <p14:sldId id="454"/>
            <p14:sldId id="266"/>
            <p14:sldId id="501"/>
            <p14:sldId id="366"/>
            <p14:sldId id="371"/>
            <p14:sldId id="367"/>
            <p14:sldId id="368"/>
            <p14:sldId id="369"/>
            <p14:sldId id="372"/>
            <p14:sldId id="373"/>
            <p14:sldId id="374"/>
            <p14:sldId id="455"/>
            <p14:sldId id="265"/>
            <p14:sldId id="379"/>
            <p14:sldId id="380"/>
            <p14:sldId id="381"/>
            <p14:sldId id="382"/>
            <p14:sldId id="383"/>
            <p14:sldId id="384"/>
            <p14:sldId id="375"/>
            <p14:sldId id="376"/>
            <p14:sldId id="378"/>
            <p14:sldId id="385"/>
            <p14:sldId id="503"/>
            <p14:sldId id="504"/>
            <p14:sldId id="505"/>
            <p14:sldId id="506"/>
            <p14:sldId id="507"/>
            <p14:sldId id="508"/>
            <p14:sldId id="509"/>
            <p14:sldId id="510"/>
            <p14:sldId id="511"/>
            <p14:sldId id="512"/>
            <p14:sldId id="513"/>
            <p14:sldId id="514"/>
            <p14:sldId id="515"/>
          </p14:sldIdLst>
        </p14:section>
        <p14:section name="Lecture 3" id="{8B895B0C-2182-485F-89A1-09CA57315709}">
          <p14:sldIdLst>
            <p14:sldId id="517"/>
            <p14:sldId id="518"/>
            <p14:sldId id="519"/>
            <p14:sldId id="520"/>
            <p14:sldId id="521"/>
            <p14:sldId id="522"/>
            <p14:sldId id="456"/>
            <p14:sldId id="296"/>
            <p14:sldId id="502"/>
            <p14:sldId id="387"/>
            <p14:sldId id="388"/>
            <p14:sldId id="389"/>
            <p14:sldId id="390"/>
            <p14:sldId id="403"/>
            <p14:sldId id="391"/>
            <p14:sldId id="457"/>
            <p14:sldId id="484"/>
            <p14:sldId id="485"/>
            <p14:sldId id="486"/>
            <p14:sldId id="458"/>
            <p14:sldId id="303"/>
            <p14:sldId id="304"/>
            <p14:sldId id="305"/>
            <p14:sldId id="306"/>
            <p14:sldId id="307"/>
            <p14:sldId id="308"/>
            <p14:sldId id="459"/>
            <p14:sldId id="424"/>
            <p14:sldId id="425"/>
            <p14:sldId id="422"/>
            <p14:sldId id="426"/>
            <p14:sldId id="421"/>
            <p14:sldId id="423"/>
            <p14:sldId id="427"/>
            <p14:sldId id="428"/>
            <p14:sldId id="460"/>
            <p14:sldId id="410"/>
            <p14:sldId id="411"/>
            <p14:sldId id="413"/>
            <p14:sldId id="412"/>
            <p14:sldId id="414"/>
            <p14:sldId id="461"/>
            <p14:sldId id="432"/>
            <p14:sldId id="429"/>
            <p14:sldId id="436"/>
            <p14:sldId id="430"/>
            <p14:sldId id="431"/>
            <p14:sldId id="433"/>
            <p14:sldId id="435"/>
          </p14:sldIdLst>
        </p14:section>
        <p14:section name="Lecture 4" id="{24063B0B-A9C5-412D-8E67-E9B3480F7886}">
          <p14:sldIdLst>
            <p14:sldId id="462"/>
            <p14:sldId id="438"/>
            <p14:sldId id="466"/>
            <p14:sldId id="439"/>
            <p14:sldId id="467"/>
            <p14:sldId id="440"/>
            <p14:sldId id="468"/>
            <p14:sldId id="469"/>
            <p14:sldId id="463"/>
            <p14:sldId id="471"/>
            <p14:sldId id="472"/>
            <p14:sldId id="473"/>
            <p14:sldId id="474"/>
            <p14:sldId id="475"/>
            <p14:sldId id="476"/>
            <p14:sldId id="470"/>
            <p14:sldId id="398"/>
            <p14:sldId id="399"/>
            <p14:sldId id="400"/>
            <p14:sldId id="39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x Mickelson -X (dmickels - ADVANCED NETWORK INFORMATION INC at Cisco)" initials="DM-(-ANIIaC" lastIdx="2" clrIdx="0">
    <p:extLst>
      <p:ext uri="{19B8F6BF-5375-455C-9EA6-DF929625EA0E}">
        <p15:presenceInfo xmlns:p15="http://schemas.microsoft.com/office/powerpoint/2012/main" userId="S-1-5-21-1708537768-1303643608-725345543-101563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7" autoAdjust="0"/>
    <p:restoredTop sz="94660"/>
  </p:normalViewPr>
  <p:slideViewPr>
    <p:cSldViewPr snapToGrid="0">
      <p:cViewPr varScale="1">
        <p:scale>
          <a:sx n="100" d="100"/>
          <a:sy n="100" d="100"/>
        </p:scale>
        <p:origin x="62" y="240"/>
      </p:cViewPr>
      <p:guideLst/>
    </p:cSldViewPr>
  </p:slideViewPr>
  <p:notesTextViewPr>
    <p:cViewPr>
      <p:scale>
        <a:sx n="1" d="1"/>
        <a:sy n="1" d="1"/>
      </p:scale>
      <p:origin x="0" y="0"/>
    </p:cViewPr>
  </p:notesTextViewPr>
  <p:sorterViewPr>
    <p:cViewPr>
      <p:scale>
        <a:sx n="100" d="100"/>
        <a:sy n="100" d="100"/>
      </p:scale>
      <p:origin x="0" y="-6618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commentAuthors" Target="commen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0"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0DD39C-7BC9-4840-9A0A-AC268D50F54C}" type="datetimeFigureOut">
              <a:rPr lang="en-US" smtClean="0"/>
              <a:t>2017-03-30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D2F900-1BA9-4214-BA4B-EF3F58D2F5CB}" type="slidenum">
              <a:rPr lang="en-US" smtClean="0"/>
              <a:t>‹#›</a:t>
            </a:fld>
            <a:endParaRPr lang="en-US"/>
          </a:p>
        </p:txBody>
      </p:sp>
    </p:spTree>
    <p:extLst>
      <p:ext uri="{BB962C8B-B14F-4D97-AF65-F5344CB8AC3E}">
        <p14:creationId xmlns:p14="http://schemas.microsoft.com/office/powerpoint/2010/main" val="4130022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a:t>
            </a:fld>
            <a:endParaRPr lang="en-US"/>
          </a:p>
        </p:txBody>
      </p:sp>
    </p:spTree>
    <p:extLst>
      <p:ext uri="{BB962C8B-B14F-4D97-AF65-F5344CB8AC3E}">
        <p14:creationId xmlns:p14="http://schemas.microsoft.com/office/powerpoint/2010/main" val="3691659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8E3030-2A48-4023-BA48-06821DE7486F}" type="datetimeFigureOut">
              <a:rPr lang="en-US" smtClean="0"/>
              <a:t>2017-03-30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3807E2-E22F-4F57-9959-B266EF387FDF}" type="slidenum">
              <a:rPr lang="en-US" smtClean="0"/>
              <a:t>‹#›</a:t>
            </a:fld>
            <a:endParaRPr lang="en-US"/>
          </a:p>
        </p:txBody>
      </p:sp>
    </p:spTree>
    <p:extLst>
      <p:ext uri="{BB962C8B-B14F-4D97-AF65-F5344CB8AC3E}">
        <p14:creationId xmlns:p14="http://schemas.microsoft.com/office/powerpoint/2010/main" val="452216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8E3030-2A48-4023-BA48-06821DE7486F}" type="datetimeFigureOut">
              <a:rPr lang="en-US" smtClean="0"/>
              <a:t>2017-03-30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3807E2-E22F-4F57-9959-B266EF387FDF}" type="slidenum">
              <a:rPr lang="en-US" smtClean="0"/>
              <a:t>‹#›</a:t>
            </a:fld>
            <a:endParaRPr lang="en-US"/>
          </a:p>
        </p:txBody>
      </p:sp>
    </p:spTree>
    <p:extLst>
      <p:ext uri="{BB962C8B-B14F-4D97-AF65-F5344CB8AC3E}">
        <p14:creationId xmlns:p14="http://schemas.microsoft.com/office/powerpoint/2010/main" val="335677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8E3030-2A48-4023-BA48-06821DE7486F}" type="datetimeFigureOut">
              <a:rPr lang="en-US" smtClean="0"/>
              <a:t>2017-03-30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3807E2-E22F-4F57-9959-B266EF387FDF}" type="slidenum">
              <a:rPr lang="en-US" smtClean="0"/>
              <a:t>‹#›</a:t>
            </a:fld>
            <a:endParaRPr lang="en-US"/>
          </a:p>
        </p:txBody>
      </p:sp>
    </p:spTree>
    <p:extLst>
      <p:ext uri="{BB962C8B-B14F-4D97-AF65-F5344CB8AC3E}">
        <p14:creationId xmlns:p14="http://schemas.microsoft.com/office/powerpoint/2010/main" val="3569699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55233" y="1220545"/>
            <a:ext cx="10130723" cy="3426595"/>
          </a:xfrm>
          <a:prstGeom prst="rect">
            <a:avLst/>
          </a:prstGeom>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11354627" y="6323876"/>
            <a:ext cx="290868" cy="206025"/>
          </a:xfrm>
          <a:prstGeom prst="rect">
            <a:avLst/>
          </a:prstGeom>
          <a:noFill/>
          <a:ln w="9525" algn="ctr">
            <a:noFill/>
            <a:miter lim="800000"/>
            <a:headEnd/>
            <a:tailEnd/>
          </a:ln>
          <a:effectLst/>
        </p:spPr>
        <p:txBody>
          <a:bodyPr wrap="none" lIns="82115" tIns="41056" rIns="82115" bIns="41056" anchor="b">
            <a:spAutoFit/>
          </a:bodyPr>
          <a:lstStyle/>
          <a:p>
            <a:pPr algn="r" defTabSz="814305" fontAlgn="auto">
              <a:spcBef>
                <a:spcPts val="0"/>
              </a:spcBef>
              <a:spcAft>
                <a:spcPts val="0"/>
              </a:spcAft>
              <a:defRPr/>
            </a:pPr>
            <a:fld id="{4ABDCABE-3F10-B64C-92F1-862014417034}" type="slidenum">
              <a:rPr lang="en-US" sz="800">
                <a:solidFill>
                  <a:schemeClr val="bg1">
                    <a:alpha val="60000"/>
                  </a:schemeClr>
                </a:solidFill>
                <a:latin typeface="+mn-lt"/>
                <a:ea typeface="+mn-ea"/>
                <a:cs typeface="CiscoSans Thin"/>
              </a:rPr>
              <a:pPr algn="r" defTabSz="814305" fontAlgn="auto">
                <a:spcBef>
                  <a:spcPts val="0"/>
                </a:spcBef>
                <a:spcAft>
                  <a:spcPts val="0"/>
                </a:spcAft>
                <a:defRPr/>
              </a:pPr>
              <a:t>‹#›</a:t>
            </a:fld>
            <a:endParaRPr lang="en-US" sz="8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7823344" y="6322205"/>
            <a:ext cx="3544024" cy="206025"/>
          </a:xfrm>
          <a:prstGeom prst="rect">
            <a:avLst/>
          </a:prstGeom>
          <a:noFill/>
          <a:ln w="9525">
            <a:noFill/>
            <a:miter lim="800000"/>
            <a:headEnd/>
            <a:tailEnd/>
          </a:ln>
          <a:effectLst/>
        </p:spPr>
        <p:txBody>
          <a:bodyPr lIns="82115" tIns="41056" rIns="82115" bIns="41056" anchor="b">
            <a:spAutoFit/>
          </a:bodyPr>
          <a:lstStyle/>
          <a:p>
            <a:pPr defTabSz="814305" fontAlgn="auto">
              <a:spcBef>
                <a:spcPts val="0"/>
              </a:spcBef>
              <a:spcAft>
                <a:spcPts val="0"/>
              </a:spcAft>
              <a:defRPr/>
            </a:pPr>
            <a:r>
              <a:rPr lang="en-US" sz="800" dirty="0">
                <a:solidFill>
                  <a:schemeClr val="bg1">
                    <a:alpha val="60000"/>
                  </a:schemeClr>
                </a:solidFill>
                <a:latin typeface="+mn-lt"/>
                <a:ea typeface="+mn-ea"/>
                <a:cs typeface="CiscoSans Thin"/>
              </a:rPr>
              <a:t>© </a:t>
            </a:r>
            <a:r>
              <a:rPr lang="en-US" sz="800" dirty="0" smtClean="0">
                <a:solidFill>
                  <a:schemeClr val="bg1">
                    <a:alpha val="60000"/>
                  </a:schemeClr>
                </a:solidFill>
                <a:latin typeface="+mn-lt"/>
                <a:ea typeface="+mn-ea"/>
                <a:cs typeface="CiscoSans Thin"/>
              </a:rPr>
              <a:t>2016  </a:t>
            </a:r>
            <a:r>
              <a:rPr lang="en-US" sz="800" dirty="0">
                <a:solidFill>
                  <a:schemeClr val="bg1">
                    <a:alpha val="60000"/>
                  </a:schemeClr>
                </a:solidFill>
                <a:latin typeface="+mn-lt"/>
                <a:ea typeface="+mn-ea"/>
                <a:cs typeface="CiscoSans Thin"/>
              </a:rPr>
              <a:t>Cisco and/or its affiliates. All rights reserved.   Cisco Confidential</a:t>
            </a:r>
          </a:p>
        </p:txBody>
      </p:sp>
      <p:pic>
        <p:nvPicPr>
          <p:cNvPr id="9" name="Picture 2"/>
          <p:cNvPicPr>
            <a:picLocks noChangeAspect="1" noChangeArrowheads="1"/>
          </p:cNvPicPr>
          <p:nvPr userDrawn="1"/>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636905" y="6167967"/>
            <a:ext cx="565573" cy="35348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962236"/>
      </p:ext>
    </p:extLst>
  </p:cSld>
  <p:clrMapOvr>
    <a:masterClrMapping/>
  </p:clrMapOvr>
  <p:transition spd="slow">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Title Slide-animated gradient">
    <p:bg>
      <p:bgPr>
        <a:gradFill>
          <a:gsLst>
            <a:gs pos="0">
              <a:srgbClr val="049FD9"/>
            </a:gs>
            <a:gs pos="100000">
              <a:srgbClr val="004BAF"/>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7267" y="431800"/>
            <a:ext cx="1255184" cy="781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625995" y="5057598"/>
            <a:ext cx="11061895" cy="384175"/>
          </a:xfrm>
          <a:prstGeom prst="rect">
            <a:avLst/>
          </a:prstGeom>
        </p:spPr>
        <p:txBody>
          <a:bodyPr lIns="91420" tIns="45710" rIns="91420" bIns="45710" anchor="b" anchorCtr="0">
            <a:noAutofit/>
          </a:bodyPr>
          <a:lstStyle>
            <a:lvl1pPr marL="0" indent="0" algn="l">
              <a:buNone/>
              <a:defRPr sz="1867" b="0" i="0">
                <a:solidFill>
                  <a:srgbClr val="FFFFFE"/>
                </a:solidFill>
                <a:latin typeface="+mn-lt"/>
                <a:cs typeface="CiscoSans"/>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625995" y="5377594"/>
            <a:ext cx="11061895" cy="384175"/>
          </a:xfrm>
          <a:prstGeom prst="rect">
            <a:avLst/>
          </a:prstGeom>
        </p:spPr>
        <p:txBody>
          <a:bodyPr lIns="91420" tIns="45710" rIns="91420" bIns="45710"/>
          <a:lstStyle>
            <a:lvl1pPr marL="0" indent="0" algn="l">
              <a:buFontTx/>
              <a:buNone/>
              <a:defRPr lang="en-US" sz="1867"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smtClean="0"/>
              <a:t>Edit Master text styles</a:t>
            </a:r>
          </a:p>
        </p:txBody>
      </p:sp>
      <p:sp>
        <p:nvSpPr>
          <p:cNvPr id="18" name="Text Placeholder 40"/>
          <p:cNvSpPr>
            <a:spLocks noGrp="1"/>
          </p:cNvSpPr>
          <p:nvPr>
            <p:ph type="body" sz="quarter" idx="12"/>
          </p:nvPr>
        </p:nvSpPr>
        <p:spPr>
          <a:xfrm>
            <a:off x="625995" y="5697590"/>
            <a:ext cx="11061895" cy="384175"/>
          </a:xfrm>
          <a:prstGeom prst="rect">
            <a:avLst/>
          </a:prstGeom>
        </p:spPr>
        <p:txBody>
          <a:bodyPr lIns="91420" tIns="45710" rIns="91420" bIns="45710"/>
          <a:lstStyle>
            <a:lvl1pPr marL="0" indent="0" algn="l">
              <a:buFontTx/>
              <a:buNone/>
              <a:defRPr lang="en-US" sz="1867"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smtClean="0"/>
              <a:t>Edit Master text styles</a:t>
            </a:r>
          </a:p>
        </p:txBody>
      </p:sp>
      <p:sp>
        <p:nvSpPr>
          <p:cNvPr id="19" name="Text Placeholder 2"/>
          <p:cNvSpPr>
            <a:spLocks noGrp="1"/>
          </p:cNvSpPr>
          <p:nvPr>
            <p:ph type="body" sz="quarter" idx="13"/>
          </p:nvPr>
        </p:nvSpPr>
        <p:spPr>
          <a:xfrm>
            <a:off x="617723" y="4281951"/>
            <a:ext cx="11070167" cy="398668"/>
          </a:xfrm>
          <a:prstGeom prst="rect">
            <a:avLst/>
          </a:prstGeom>
        </p:spPr>
        <p:txBody>
          <a:bodyPr lIns="91420" tIns="45710" rIns="91420" bIns="45710"/>
          <a:lstStyle>
            <a:lvl1pPr marL="0" indent="0">
              <a:buFont typeface="Arial" panose="020B0604020202020204" pitchFamily="34" charset="0"/>
              <a:buNone/>
              <a:defRPr sz="2933" baseline="0">
                <a:solidFill>
                  <a:srgbClr val="FFFFFE"/>
                </a:solidFill>
                <a:latin typeface="+mj-lt"/>
              </a:defRPr>
            </a:lvl1pPr>
            <a:lvl2pPr marL="406365" indent="0">
              <a:buNone/>
              <a:defRPr/>
            </a:lvl2pPr>
            <a:lvl3pPr marL="569854" indent="0">
              <a:buNone/>
              <a:defRPr/>
            </a:lvl3pPr>
            <a:lvl4pPr marL="688908" indent="0">
              <a:buNone/>
              <a:defRPr/>
            </a:lvl4pPr>
            <a:lvl5pPr marL="801608" indent="0">
              <a:buNone/>
              <a:defRPr/>
            </a:lvl5pPr>
          </a:lstStyle>
          <a:p>
            <a:pPr lvl="0"/>
            <a:r>
              <a:rPr lang="en-US" smtClean="0"/>
              <a:t>Edit Master text styles</a:t>
            </a:r>
          </a:p>
        </p:txBody>
      </p:sp>
      <p:sp>
        <p:nvSpPr>
          <p:cNvPr id="20" name="Title 1"/>
          <p:cNvSpPr>
            <a:spLocks noGrp="1"/>
          </p:cNvSpPr>
          <p:nvPr>
            <p:ph type="ctrTitle"/>
          </p:nvPr>
        </p:nvSpPr>
        <p:spPr>
          <a:xfrm>
            <a:off x="567687" y="3519969"/>
            <a:ext cx="11120203" cy="859640"/>
          </a:xfrm>
          <a:prstGeom prst="rect">
            <a:avLst/>
          </a:prstGeom>
        </p:spPr>
        <p:txBody>
          <a:bodyPr anchor="b"/>
          <a:lstStyle>
            <a:lvl1pPr marL="0" indent="0" algn="l">
              <a:lnSpc>
                <a:spcPct val="90000"/>
              </a:lnSpc>
              <a:buFont typeface="Arial" panose="020B0604020202020204" pitchFamily="34" charset="0"/>
              <a:buNone/>
              <a:defRPr sz="6933"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266029813"/>
      </p:ext>
    </p:extLst>
  </p:cSld>
  <p:clrMapOvr>
    <a:masterClrMapping/>
  </p:clrMapOvr>
  <p:transition spd="slow">
    <p:wip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12631"/>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338533575"/>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049FD9"/>
            </a:gs>
            <a:gs pos="100000">
              <a:srgbClr val="004BAF"/>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7267" y="431800"/>
            <a:ext cx="1255184" cy="781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625995" y="5057598"/>
            <a:ext cx="11061895" cy="384175"/>
          </a:xfrm>
          <a:prstGeom prst="rect">
            <a:avLst/>
          </a:prstGeom>
        </p:spPr>
        <p:txBody>
          <a:bodyPr lIns="91420" tIns="45710" rIns="91420" bIns="45710" anchor="b" anchorCtr="0">
            <a:noAutofit/>
          </a:bodyPr>
          <a:lstStyle>
            <a:lvl1pPr marL="0" indent="0" algn="l">
              <a:buNone/>
              <a:defRPr sz="1867" b="0" i="0">
                <a:solidFill>
                  <a:srgbClr val="FFFFFE"/>
                </a:solidFill>
                <a:latin typeface="+mn-lt"/>
                <a:cs typeface="CiscoSans"/>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625995" y="5377594"/>
            <a:ext cx="11061895" cy="384175"/>
          </a:xfrm>
          <a:prstGeom prst="rect">
            <a:avLst/>
          </a:prstGeom>
        </p:spPr>
        <p:txBody>
          <a:bodyPr lIns="91420" tIns="45710" rIns="91420" bIns="45710"/>
          <a:lstStyle>
            <a:lvl1pPr marL="0" indent="0" algn="l">
              <a:buFontTx/>
              <a:buNone/>
              <a:defRPr lang="en-US" sz="1867"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smtClean="0"/>
              <a:t>Edit Master text styles</a:t>
            </a:r>
          </a:p>
        </p:txBody>
      </p:sp>
      <p:sp>
        <p:nvSpPr>
          <p:cNvPr id="18" name="Text Placeholder 40"/>
          <p:cNvSpPr>
            <a:spLocks noGrp="1"/>
          </p:cNvSpPr>
          <p:nvPr>
            <p:ph type="body" sz="quarter" idx="12"/>
          </p:nvPr>
        </p:nvSpPr>
        <p:spPr>
          <a:xfrm>
            <a:off x="625995" y="5697590"/>
            <a:ext cx="11061895" cy="384175"/>
          </a:xfrm>
          <a:prstGeom prst="rect">
            <a:avLst/>
          </a:prstGeom>
        </p:spPr>
        <p:txBody>
          <a:bodyPr lIns="91420" tIns="45710" rIns="91420" bIns="45710"/>
          <a:lstStyle>
            <a:lvl1pPr marL="0" indent="0" algn="l">
              <a:buFontTx/>
              <a:buNone/>
              <a:defRPr lang="en-US" sz="1867" b="0" i="0" kern="1200" dirty="0" smtClean="0">
                <a:solidFill>
                  <a:srgbClr val="FFFFFE"/>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smtClean="0"/>
              <a:t>Edit Master text styles</a:t>
            </a:r>
          </a:p>
        </p:txBody>
      </p:sp>
      <p:sp>
        <p:nvSpPr>
          <p:cNvPr id="19" name="Text Placeholder 2"/>
          <p:cNvSpPr>
            <a:spLocks noGrp="1"/>
          </p:cNvSpPr>
          <p:nvPr>
            <p:ph type="body" sz="quarter" idx="13"/>
          </p:nvPr>
        </p:nvSpPr>
        <p:spPr>
          <a:xfrm>
            <a:off x="617723" y="4281951"/>
            <a:ext cx="11070167" cy="398668"/>
          </a:xfrm>
          <a:prstGeom prst="rect">
            <a:avLst/>
          </a:prstGeom>
        </p:spPr>
        <p:txBody>
          <a:bodyPr lIns="91420" tIns="45710" rIns="91420" bIns="45710"/>
          <a:lstStyle>
            <a:lvl1pPr marL="0" indent="0">
              <a:buFont typeface="Arial" panose="020B0604020202020204" pitchFamily="34" charset="0"/>
              <a:buNone/>
              <a:defRPr sz="2933" baseline="0">
                <a:solidFill>
                  <a:srgbClr val="FFFFFE"/>
                </a:solidFill>
                <a:latin typeface="+mj-lt"/>
              </a:defRPr>
            </a:lvl1pPr>
            <a:lvl2pPr marL="406365" indent="0">
              <a:buNone/>
              <a:defRPr/>
            </a:lvl2pPr>
            <a:lvl3pPr marL="569854" indent="0">
              <a:buNone/>
              <a:defRPr/>
            </a:lvl3pPr>
            <a:lvl4pPr marL="688908" indent="0">
              <a:buNone/>
              <a:defRPr/>
            </a:lvl4pPr>
            <a:lvl5pPr marL="801608" indent="0">
              <a:buNone/>
              <a:defRPr/>
            </a:lvl5pPr>
          </a:lstStyle>
          <a:p>
            <a:pPr lvl="0"/>
            <a:r>
              <a:rPr lang="en-US" smtClean="0"/>
              <a:t>Edit Master text styles</a:t>
            </a:r>
          </a:p>
        </p:txBody>
      </p:sp>
      <p:sp>
        <p:nvSpPr>
          <p:cNvPr id="20" name="Title 1"/>
          <p:cNvSpPr>
            <a:spLocks noGrp="1"/>
          </p:cNvSpPr>
          <p:nvPr>
            <p:ph type="ctrTitle"/>
          </p:nvPr>
        </p:nvSpPr>
        <p:spPr>
          <a:xfrm>
            <a:off x="567687" y="3519969"/>
            <a:ext cx="11120203" cy="859640"/>
          </a:xfrm>
          <a:prstGeom prst="rect">
            <a:avLst/>
          </a:prstGeom>
        </p:spPr>
        <p:txBody>
          <a:bodyPr anchor="b"/>
          <a:lstStyle>
            <a:lvl1pPr marL="0" indent="0" algn="l">
              <a:lnSpc>
                <a:spcPct val="90000"/>
              </a:lnSpc>
              <a:buFont typeface="Arial" panose="020B0604020202020204" pitchFamily="34" charset="0"/>
              <a:buNone/>
              <a:defRPr sz="6933"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94028101"/>
      </p:ext>
    </p:extLst>
  </p:cSld>
  <p:clrMapOvr>
    <a:masterClrMapping/>
  </p:clrMapOvr>
  <p:transition spd="slow">
    <p:wip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6554" y="4279401"/>
            <a:ext cx="6246489" cy="384175"/>
          </a:xfrm>
          <a:prstGeom prst="rect">
            <a:avLst/>
          </a:prstGeom>
        </p:spPr>
        <p:txBody>
          <a:bodyPr vert="horz" lIns="68574" tIns="34288" rIns="68574" bIns="34288" rtlCol="0">
            <a:noAutofit/>
          </a:bodyPr>
          <a:lstStyle>
            <a:lvl1pPr marL="0" indent="0" algn="l" defTabSz="914308" rtl="0" eaLnBrk="1" latinLnBrk="0" hangingPunct="1">
              <a:lnSpc>
                <a:spcPct val="95000"/>
              </a:lnSpc>
              <a:spcBef>
                <a:spcPts val="1440"/>
              </a:spcBef>
              <a:buClr>
                <a:srgbClr val="92D050"/>
              </a:buClr>
              <a:buSzPct val="90000"/>
              <a:buFont typeface="Arial" pitchFamily="34" charset="0"/>
              <a:buNone/>
              <a:tabLst/>
              <a:defRPr lang="en-US" sz="2400" kern="1200" baseline="0" dirty="0">
                <a:solidFill>
                  <a:schemeClr val="tx1"/>
                </a:solidFill>
                <a:latin typeface="+mj-lt"/>
                <a:ea typeface="+mn-ea"/>
                <a:cs typeface="+mn-cs"/>
              </a:defRPr>
            </a:lvl1pPr>
            <a:lvl2pPr marL="457150" indent="0" algn="ctr">
              <a:buNone/>
              <a:defRPr>
                <a:solidFill>
                  <a:schemeClr val="tx1">
                    <a:tint val="75000"/>
                  </a:schemeClr>
                </a:solidFill>
              </a:defRPr>
            </a:lvl2pPr>
            <a:lvl3pPr marL="914308" indent="0" algn="ctr">
              <a:buNone/>
              <a:defRPr>
                <a:solidFill>
                  <a:schemeClr val="tx1">
                    <a:tint val="75000"/>
                  </a:schemeClr>
                </a:solidFill>
              </a:defRPr>
            </a:lvl3pPr>
            <a:lvl4pPr marL="1371462" indent="0" algn="ctr">
              <a:buNone/>
              <a:defRPr>
                <a:solidFill>
                  <a:schemeClr val="tx1">
                    <a:tint val="75000"/>
                  </a:schemeClr>
                </a:solidFill>
              </a:defRPr>
            </a:lvl4pPr>
            <a:lvl5pPr marL="1828618" indent="0" algn="ctr">
              <a:buNone/>
              <a:defRPr>
                <a:solidFill>
                  <a:schemeClr val="tx1">
                    <a:tint val="75000"/>
                  </a:schemeClr>
                </a:solidFill>
              </a:defRPr>
            </a:lvl5pPr>
            <a:lvl6pPr marL="2285768"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7" indent="0" algn="ctr">
              <a:buNone/>
              <a:defRPr>
                <a:solidFill>
                  <a:schemeClr val="tx1">
                    <a:tint val="75000"/>
                  </a:schemeClr>
                </a:solidFill>
              </a:defRPr>
            </a:lvl9pPr>
          </a:lstStyle>
          <a:p>
            <a:pPr lvl="0"/>
            <a:r>
              <a:rPr lang="en-US" smtClean="0"/>
              <a:t>Click to edit Master subtitle style</a:t>
            </a:r>
            <a:endParaRPr lang="en-US" dirty="0"/>
          </a:p>
        </p:txBody>
      </p:sp>
      <p:sp>
        <p:nvSpPr>
          <p:cNvPr id="2" name="Title 1"/>
          <p:cNvSpPr>
            <a:spLocks noGrp="1"/>
          </p:cNvSpPr>
          <p:nvPr>
            <p:ph type="ctrTitle"/>
          </p:nvPr>
        </p:nvSpPr>
        <p:spPr>
          <a:xfrm>
            <a:off x="612701" y="3282703"/>
            <a:ext cx="6283409" cy="1022351"/>
          </a:xfrm>
        </p:spPr>
        <p:txBody>
          <a:bodyPr lIns="61715" tIns="34288" rIns="61715" bIns="34288" rtlCol="0" anchor="b">
            <a:noAutofit/>
          </a:bodyPr>
          <a:lstStyle>
            <a:lvl1pPr marL="0" indent="0" algn="l" defTabSz="914308" rtl="0" eaLnBrk="1" latinLnBrk="0" hangingPunct="1">
              <a:lnSpc>
                <a:spcPct val="80000"/>
              </a:lnSpc>
              <a:spcBef>
                <a:spcPct val="0"/>
              </a:spcBef>
              <a:buClr>
                <a:schemeClr val="tx1"/>
              </a:buClr>
              <a:buFont typeface="Ciscolight" pitchFamily="2" charset="0"/>
              <a:buNone/>
              <a:defRPr lang="en-US" sz="6933" b="0" kern="1200" spc="0" baseline="0" dirty="0">
                <a:solidFill>
                  <a:schemeClr val="tx2"/>
                </a:solidFill>
                <a:latin typeface="+mj-lt"/>
                <a:ea typeface="+mj-ea"/>
                <a:cs typeface="+mj-cs"/>
              </a:defRPr>
            </a:lvl1pPr>
          </a:lstStyle>
          <a:p>
            <a:r>
              <a:rPr lang="en-US" smtClean="0"/>
              <a:t>Click to edit Master title style</a:t>
            </a:r>
            <a:endParaRPr lang="en-US" dirty="0"/>
          </a:p>
        </p:txBody>
      </p:sp>
      <p:sp>
        <p:nvSpPr>
          <p:cNvPr id="31" name="Picture Placeholder 30"/>
          <p:cNvSpPr>
            <a:spLocks noGrp="1"/>
          </p:cNvSpPr>
          <p:nvPr>
            <p:ph type="pic" sz="quarter" idx="10"/>
          </p:nvPr>
        </p:nvSpPr>
        <p:spPr>
          <a:xfrm>
            <a:off x="7387175" y="1917701"/>
            <a:ext cx="3568700" cy="2889251"/>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187796648"/>
      </p:ext>
    </p:extLst>
  </p:cSld>
  <p:clrMapOvr>
    <a:masterClrMapping/>
  </p:clrMapOvr>
  <p:transition spd="slow">
    <p:wip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049FD9"/>
            </a:gs>
            <a:gs pos="100000">
              <a:srgbClr val="004BAF"/>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11354627" y="6323876"/>
            <a:ext cx="290868" cy="206025"/>
          </a:xfrm>
          <a:prstGeom prst="rect">
            <a:avLst/>
          </a:prstGeom>
          <a:noFill/>
          <a:ln w="9525" algn="ctr">
            <a:noFill/>
            <a:miter lim="800000"/>
            <a:headEnd/>
            <a:tailEnd/>
          </a:ln>
          <a:effectLst/>
        </p:spPr>
        <p:txBody>
          <a:bodyPr wrap="none" lIns="82115" tIns="41056" rIns="82115" bIns="41056" anchor="b">
            <a:spAutoFit/>
          </a:bodyPr>
          <a:lstStyle/>
          <a:p>
            <a:pPr algn="r" defTabSz="814305" fontAlgn="auto">
              <a:spcBef>
                <a:spcPts val="0"/>
              </a:spcBef>
              <a:spcAft>
                <a:spcPts val="0"/>
              </a:spcAft>
              <a:defRPr/>
            </a:pPr>
            <a:fld id="{509F5890-BE05-4D5D-AADF-DD6FDB4C472B}" type="slidenum">
              <a:rPr lang="en-US" sz="800">
                <a:solidFill>
                  <a:schemeClr val="bg1">
                    <a:alpha val="60000"/>
                  </a:schemeClr>
                </a:solidFill>
                <a:latin typeface="+mn-lt"/>
                <a:ea typeface="+mn-ea"/>
                <a:cs typeface="CiscoSans Thin"/>
              </a:rPr>
              <a:pPr algn="r" defTabSz="814305" fontAlgn="auto">
                <a:spcBef>
                  <a:spcPts val="0"/>
                </a:spcBef>
                <a:spcAft>
                  <a:spcPts val="0"/>
                </a:spcAft>
                <a:defRPr/>
              </a:pPr>
              <a:t>‹#›</a:t>
            </a:fld>
            <a:endParaRPr lang="en-US" sz="800" dirty="0">
              <a:solidFill>
                <a:schemeClr val="bg1">
                  <a:alpha val="60000"/>
                </a:schemeClr>
              </a:solidFill>
              <a:latin typeface="+mn-lt"/>
              <a:ea typeface="+mn-ea"/>
              <a:cs typeface="CiscoSans Thin"/>
            </a:endParaRPr>
          </a:p>
        </p:txBody>
      </p:sp>
      <p:sp>
        <p:nvSpPr>
          <p:cNvPr id="4" name="Rectangle 4"/>
          <p:cNvSpPr>
            <a:spLocks noChangeArrowheads="1"/>
          </p:cNvSpPr>
          <p:nvPr/>
        </p:nvSpPr>
        <p:spPr bwMode="ltGray">
          <a:xfrm>
            <a:off x="7823344" y="6322205"/>
            <a:ext cx="3544024" cy="206025"/>
          </a:xfrm>
          <a:prstGeom prst="rect">
            <a:avLst/>
          </a:prstGeom>
          <a:noFill/>
          <a:ln w="9525">
            <a:noFill/>
            <a:miter lim="800000"/>
            <a:headEnd/>
            <a:tailEnd/>
          </a:ln>
          <a:effectLst/>
        </p:spPr>
        <p:txBody>
          <a:bodyPr lIns="82115" tIns="41056" rIns="82115" bIns="41056" anchor="b">
            <a:spAutoFit/>
          </a:bodyPr>
          <a:lstStyle/>
          <a:p>
            <a:pPr defTabSz="814305" fontAlgn="auto">
              <a:spcBef>
                <a:spcPts val="0"/>
              </a:spcBef>
              <a:spcAft>
                <a:spcPts val="0"/>
              </a:spcAft>
              <a:defRPr/>
            </a:pPr>
            <a:r>
              <a:rPr lang="en-US" sz="800" dirty="0">
                <a:solidFill>
                  <a:schemeClr val="bg1">
                    <a:alpha val="60000"/>
                  </a:schemeClr>
                </a:solidFill>
                <a:latin typeface="+mn-lt"/>
                <a:ea typeface="+mn-ea"/>
                <a:cs typeface="CiscoSans Thin"/>
              </a:rPr>
              <a:t>© </a:t>
            </a:r>
            <a:r>
              <a:rPr lang="en-US" sz="800" dirty="0" smtClean="0">
                <a:solidFill>
                  <a:schemeClr val="bg1">
                    <a:alpha val="60000"/>
                  </a:schemeClr>
                </a:solidFill>
                <a:latin typeface="+mn-lt"/>
                <a:ea typeface="+mn-ea"/>
                <a:cs typeface="CiscoSans Thin"/>
              </a:rPr>
              <a:t>2016</a:t>
            </a:r>
            <a:r>
              <a:rPr lang="en-US" sz="800" baseline="0" dirty="0" smtClean="0">
                <a:solidFill>
                  <a:schemeClr val="bg1">
                    <a:alpha val="60000"/>
                  </a:schemeClr>
                </a:solidFill>
                <a:latin typeface="+mn-lt"/>
                <a:ea typeface="+mn-ea"/>
                <a:cs typeface="CiscoSans Thin"/>
              </a:rPr>
              <a:t> </a:t>
            </a:r>
            <a:r>
              <a:rPr lang="en-US" sz="800" dirty="0" smtClean="0">
                <a:solidFill>
                  <a:schemeClr val="bg1">
                    <a:alpha val="60000"/>
                  </a:schemeClr>
                </a:solidFill>
                <a:latin typeface="+mn-lt"/>
                <a:ea typeface="+mn-ea"/>
                <a:cs typeface="CiscoSans Thin"/>
              </a:rPr>
              <a:t> </a:t>
            </a:r>
            <a:r>
              <a:rPr lang="en-US" sz="800" dirty="0">
                <a:solidFill>
                  <a:schemeClr val="bg1">
                    <a:alpha val="60000"/>
                  </a:schemeClr>
                </a:solidFill>
                <a:latin typeface="+mn-lt"/>
                <a:ea typeface="+mn-ea"/>
                <a:cs typeface="CiscoSans Thin"/>
              </a:rPr>
              <a:t>Cisco and/or its affiliates. All rights reserved.   Cisco Confidential</a:t>
            </a:r>
          </a:p>
        </p:txBody>
      </p:sp>
      <p:sp>
        <p:nvSpPr>
          <p:cNvPr id="6" name="Title 1"/>
          <p:cNvSpPr>
            <a:spLocks noGrp="1"/>
          </p:cNvSpPr>
          <p:nvPr>
            <p:ph type="ctrTitle"/>
          </p:nvPr>
        </p:nvSpPr>
        <p:spPr>
          <a:xfrm>
            <a:off x="555233" y="1220545"/>
            <a:ext cx="10130723" cy="3426595"/>
          </a:xfrm>
          <a:prstGeom prst="rect">
            <a:avLst/>
          </a:prstGeom>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mj-lt"/>
                <a:cs typeface="CiscoSans Thin"/>
              </a:defRPr>
            </a:lvl1pPr>
          </a:lstStyle>
          <a:p>
            <a:r>
              <a:rPr lang="en-US" smtClean="0"/>
              <a:t>Click to edit Master title style</a:t>
            </a:r>
            <a:endParaRPr lang="en-US" dirty="0"/>
          </a:p>
        </p:txBody>
      </p:sp>
      <p:pic>
        <p:nvPicPr>
          <p:cNvPr id="10" name="Picture 2"/>
          <p:cNvPicPr>
            <a:picLocks noChangeAspect="1" noChangeArrowheads="1"/>
          </p:cNvPicPr>
          <p:nvPr userDrawn="1"/>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636905" y="6167967"/>
            <a:ext cx="565573" cy="35348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664790"/>
      </p:ext>
    </p:extLst>
  </p:cSld>
  <p:clrMapOvr>
    <a:masterClrMapping/>
  </p:clrMapOvr>
  <p:transition spd="slow">
    <p:wip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55233" y="1220545"/>
            <a:ext cx="10130723" cy="3426595"/>
          </a:xfrm>
          <a:prstGeom prst="rect">
            <a:avLst/>
          </a:prstGeom>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11354627" y="6323876"/>
            <a:ext cx="290868" cy="206025"/>
          </a:xfrm>
          <a:prstGeom prst="rect">
            <a:avLst/>
          </a:prstGeom>
          <a:noFill/>
          <a:ln w="9525" algn="ctr">
            <a:noFill/>
            <a:miter lim="800000"/>
            <a:headEnd/>
            <a:tailEnd/>
          </a:ln>
          <a:effectLst/>
        </p:spPr>
        <p:txBody>
          <a:bodyPr wrap="none" lIns="82115" tIns="41056" rIns="82115" bIns="41056" anchor="b">
            <a:spAutoFit/>
          </a:bodyPr>
          <a:lstStyle/>
          <a:p>
            <a:pPr algn="r" defTabSz="814305" fontAlgn="auto">
              <a:spcBef>
                <a:spcPts val="0"/>
              </a:spcBef>
              <a:spcAft>
                <a:spcPts val="0"/>
              </a:spcAft>
              <a:defRPr/>
            </a:pPr>
            <a:fld id="{4ABDCABE-3F10-B64C-92F1-862014417034}" type="slidenum">
              <a:rPr lang="en-US" sz="800">
                <a:solidFill>
                  <a:schemeClr val="bg1">
                    <a:alpha val="60000"/>
                  </a:schemeClr>
                </a:solidFill>
                <a:latin typeface="+mn-lt"/>
                <a:ea typeface="+mn-ea"/>
                <a:cs typeface="CiscoSans Thin"/>
              </a:rPr>
              <a:pPr algn="r" defTabSz="814305" fontAlgn="auto">
                <a:spcBef>
                  <a:spcPts val="0"/>
                </a:spcBef>
                <a:spcAft>
                  <a:spcPts val="0"/>
                </a:spcAft>
                <a:defRPr/>
              </a:pPr>
              <a:t>‹#›</a:t>
            </a:fld>
            <a:endParaRPr lang="en-US" sz="8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7823344" y="6322205"/>
            <a:ext cx="3544024" cy="206025"/>
          </a:xfrm>
          <a:prstGeom prst="rect">
            <a:avLst/>
          </a:prstGeom>
          <a:noFill/>
          <a:ln w="9525">
            <a:noFill/>
            <a:miter lim="800000"/>
            <a:headEnd/>
            <a:tailEnd/>
          </a:ln>
          <a:effectLst/>
        </p:spPr>
        <p:txBody>
          <a:bodyPr lIns="82115" tIns="41056" rIns="82115" bIns="41056" anchor="b">
            <a:spAutoFit/>
          </a:bodyPr>
          <a:lstStyle/>
          <a:p>
            <a:pPr defTabSz="814305" fontAlgn="auto">
              <a:spcBef>
                <a:spcPts val="0"/>
              </a:spcBef>
              <a:spcAft>
                <a:spcPts val="0"/>
              </a:spcAft>
              <a:defRPr/>
            </a:pPr>
            <a:r>
              <a:rPr lang="en-US" sz="800" dirty="0">
                <a:solidFill>
                  <a:schemeClr val="bg1">
                    <a:alpha val="60000"/>
                  </a:schemeClr>
                </a:solidFill>
                <a:latin typeface="+mn-lt"/>
                <a:ea typeface="+mn-ea"/>
                <a:cs typeface="CiscoSans Thin"/>
              </a:rPr>
              <a:t>© </a:t>
            </a:r>
            <a:r>
              <a:rPr lang="en-US" sz="800" dirty="0" smtClean="0">
                <a:solidFill>
                  <a:schemeClr val="bg1">
                    <a:alpha val="60000"/>
                  </a:schemeClr>
                </a:solidFill>
                <a:latin typeface="+mn-lt"/>
                <a:ea typeface="+mn-ea"/>
                <a:cs typeface="CiscoSans Thin"/>
              </a:rPr>
              <a:t>2016  </a:t>
            </a:r>
            <a:r>
              <a:rPr lang="en-US" sz="800" dirty="0">
                <a:solidFill>
                  <a:schemeClr val="bg1">
                    <a:alpha val="60000"/>
                  </a:schemeClr>
                </a:solidFill>
                <a:latin typeface="+mn-lt"/>
                <a:ea typeface="+mn-ea"/>
                <a:cs typeface="CiscoSans Thin"/>
              </a:rPr>
              <a:t>Cisco and/or its affiliates. All rights reserved.   Cisco Confidential</a:t>
            </a:r>
          </a:p>
        </p:txBody>
      </p:sp>
      <p:pic>
        <p:nvPicPr>
          <p:cNvPr id="9" name="Picture 2"/>
          <p:cNvPicPr>
            <a:picLocks noChangeAspect="1" noChangeArrowheads="1"/>
          </p:cNvPicPr>
          <p:nvPr userDrawn="1"/>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636905" y="6167967"/>
            <a:ext cx="565573" cy="35348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784831"/>
      </p:ext>
    </p:extLst>
  </p:cSld>
  <p:clrMapOvr>
    <a:masterClrMapping/>
  </p:clrMapOvr>
  <p:transition spd="slow">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555233" y="1220545"/>
            <a:ext cx="10130723" cy="3426595"/>
          </a:xfrm>
          <a:prstGeom prst="rect">
            <a:avLst/>
          </a:prstGeom>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2754707226"/>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8E3030-2A48-4023-BA48-06821DE7486F}" type="datetimeFigureOut">
              <a:rPr lang="en-US" smtClean="0"/>
              <a:t>2017-03-30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3807E2-E22F-4F57-9959-B266EF387FDF}" type="slidenum">
              <a:rPr lang="en-US" smtClean="0"/>
              <a:t>‹#›</a:t>
            </a:fld>
            <a:endParaRPr lang="en-US"/>
          </a:p>
        </p:txBody>
      </p:sp>
    </p:spTree>
    <p:extLst>
      <p:ext uri="{BB962C8B-B14F-4D97-AF65-F5344CB8AC3E}">
        <p14:creationId xmlns:p14="http://schemas.microsoft.com/office/powerpoint/2010/main" val="4020511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2"/>
                </a:solidFill>
                <a:latin typeface="+mn-lt"/>
                <a:cs typeface="CiscoSans ExtraLight"/>
              </a:defRPr>
            </a:lvl1pPr>
          </a:lstStyle>
          <a:p>
            <a:pPr lvl="0"/>
            <a:r>
              <a:rPr lang="en-US" smtClean="0"/>
              <a:t>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40143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3688" y="1797051"/>
            <a:ext cx="11127317" cy="4224280"/>
          </a:xfrm>
          <a:prstGeom prst="rect">
            <a:avLst/>
          </a:prstGeom>
        </p:spPr>
        <p:txBody>
          <a:bodyPr lIns="91420" tIns="45710" rIns="91420" bIns="45710">
            <a:noAutofit/>
          </a:bodyPr>
          <a:lstStyle>
            <a:lvl1pPr marL="374561" indent="-298382">
              <a:lnSpc>
                <a:spcPct val="95000"/>
              </a:lnSpc>
              <a:spcBef>
                <a:spcPts val="1480"/>
              </a:spcBef>
              <a:buClr>
                <a:schemeClr val="tx2"/>
              </a:buClr>
              <a:buSzPct val="80000"/>
              <a:buFont typeface="Arial"/>
              <a:buChar char="•"/>
              <a:defRPr sz="4933" b="0" i="0">
                <a:solidFill>
                  <a:schemeClr val="tx2"/>
                </a:solidFill>
                <a:latin typeface="+mn-lt"/>
                <a:cs typeface="CiscoSans ExtraLight"/>
              </a:defRPr>
            </a:lvl1pPr>
            <a:lvl2pPr marL="677176" indent="-287799">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719" indent="-228548">
              <a:buClr>
                <a:schemeClr val="tx1"/>
              </a:buClr>
              <a:buSzPct val="80000"/>
              <a:buFont typeface="Arial"/>
              <a:buChar char="•"/>
              <a:defRPr sz="2133" b="0" i="0">
                <a:solidFill>
                  <a:srgbClr val="676767"/>
                </a:solidFill>
                <a:latin typeface="+mn-lt"/>
                <a:cs typeface="CiscoSans ExtraLight"/>
              </a:defRPr>
            </a:lvl3pPr>
            <a:lvl4pPr marL="1214683" indent="-228548">
              <a:buClr>
                <a:schemeClr val="tx1"/>
              </a:buClr>
              <a:buSzPct val="80000"/>
              <a:buFont typeface="Arial"/>
              <a:buChar char="•"/>
              <a:defRPr sz="1867" b="0" i="0">
                <a:solidFill>
                  <a:srgbClr val="676767"/>
                </a:solidFill>
                <a:latin typeface="+mn-lt"/>
                <a:cs typeface="CiscoSans ExtraLight"/>
              </a:defRPr>
            </a:lvl4pPr>
            <a:lvl5pPr marL="1443231" indent="-224314">
              <a:buClr>
                <a:schemeClr val="tx1"/>
              </a:buClr>
              <a:buSzPct val="80000"/>
              <a:buFont typeface="Arial"/>
              <a:buChar char="•"/>
              <a:defRPr sz="1600" b="0" i="0">
                <a:solidFill>
                  <a:srgbClr val="676767"/>
                </a:solidFill>
                <a:latin typeface="+mn-lt"/>
                <a:cs typeface="CiscoSans ExtraLight"/>
              </a:defRPr>
            </a:lvl5pPr>
          </a:lstStyle>
          <a:p>
            <a:pPr lvl="0"/>
            <a:r>
              <a:rPr lang="en-US" smtClean="0"/>
              <a:t>Edit Master text styles</a:t>
            </a:r>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303970515"/>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3688" y="1797051"/>
            <a:ext cx="11127317" cy="4224280"/>
          </a:xfrm>
          <a:prstGeom prst="rect">
            <a:avLst/>
          </a:prstGeom>
        </p:spPr>
        <p:txBody>
          <a:bodyPr lIns="91420" tIns="45710" rIns="91420" bIns="45710">
            <a:noAutofit/>
          </a:bodyPr>
          <a:lstStyle>
            <a:lvl1pPr marL="76179" indent="0">
              <a:lnSpc>
                <a:spcPct val="95000"/>
              </a:lnSpc>
              <a:spcBef>
                <a:spcPts val="1480"/>
              </a:spcBef>
              <a:buClr>
                <a:schemeClr val="tx1"/>
              </a:buClr>
              <a:buSzPct val="80000"/>
              <a:buFont typeface="Arial"/>
              <a:buNone/>
              <a:defRPr sz="4933" b="0" i="0">
                <a:solidFill>
                  <a:schemeClr val="tx2"/>
                </a:solidFill>
                <a:latin typeface="+mn-lt"/>
                <a:cs typeface="CiscoSans ExtraLight"/>
              </a:defRPr>
            </a:lvl1pPr>
            <a:lvl2pPr marL="389377" indent="0">
              <a:lnSpc>
                <a:spcPct val="95000"/>
              </a:lnSpc>
              <a:spcBef>
                <a:spcPts val="600"/>
              </a:spcBef>
              <a:buClr>
                <a:schemeClr val="tx1"/>
              </a:buClr>
              <a:buSzPct val="80000"/>
              <a:buFont typeface="Arial"/>
              <a:buNone/>
              <a:defRPr sz="2400" b="0" i="0">
                <a:solidFill>
                  <a:srgbClr val="676767"/>
                </a:solidFill>
                <a:latin typeface="+mn-lt"/>
                <a:cs typeface="CiscoSans ExtraLight"/>
              </a:defRPr>
            </a:lvl2pPr>
            <a:lvl3pPr marL="768171" indent="0">
              <a:buClr>
                <a:schemeClr val="tx1"/>
              </a:buClr>
              <a:buSzPct val="80000"/>
              <a:buFont typeface="Arial"/>
              <a:buNone/>
              <a:defRPr sz="2133" b="0" i="0">
                <a:solidFill>
                  <a:srgbClr val="676767"/>
                </a:solidFill>
                <a:latin typeface="+mn-lt"/>
                <a:cs typeface="CiscoSans ExtraLight"/>
              </a:defRPr>
            </a:lvl3pPr>
            <a:lvl4pPr marL="986135" indent="0">
              <a:buClr>
                <a:schemeClr val="tx1"/>
              </a:buClr>
              <a:buSzPct val="80000"/>
              <a:buFont typeface="Arial"/>
              <a:buNone/>
              <a:defRPr sz="1867" b="0" i="0">
                <a:solidFill>
                  <a:srgbClr val="676767"/>
                </a:solidFill>
                <a:latin typeface="+mn-lt"/>
                <a:cs typeface="CiscoSans ExtraLight"/>
              </a:defRPr>
            </a:lvl4pPr>
            <a:lvl5pPr marL="1218916" indent="0">
              <a:buClr>
                <a:schemeClr val="tx1"/>
              </a:buClr>
              <a:buSzPct val="80000"/>
              <a:buFont typeface="Arial"/>
              <a:buNone/>
              <a:defRPr sz="1600" b="0" i="0">
                <a:solidFill>
                  <a:srgbClr val="676767"/>
                </a:solidFill>
                <a:latin typeface="+mn-lt"/>
                <a:cs typeface="CiscoSans ExtraLight"/>
              </a:defRPr>
            </a:lvl5pPr>
          </a:lstStyle>
          <a:p>
            <a:pPr lvl="0"/>
            <a:r>
              <a:rPr lang="en-US" smtClean="0"/>
              <a:t>Edit Master text styles</a:t>
            </a:r>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871843543"/>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19547" y="1194135"/>
            <a:ext cx="11198319" cy="4224280"/>
          </a:xfrm>
          <a:prstGeom prst="rect">
            <a:avLst/>
          </a:prstGeom>
        </p:spPr>
        <p:txBody>
          <a:bodyPr lIns="91420" tIns="45710" rIns="91420" bIns="45710">
            <a:noAutofit/>
          </a:bodyPr>
          <a:lstStyle>
            <a:lvl1pPr marL="76179" indent="0">
              <a:lnSpc>
                <a:spcPct val="95000"/>
              </a:lnSpc>
              <a:spcBef>
                <a:spcPts val="1480"/>
              </a:spcBef>
              <a:buClr>
                <a:schemeClr val="tx1"/>
              </a:buClr>
              <a:buSzPct val="80000"/>
              <a:buFont typeface="Arial"/>
              <a:buNone/>
              <a:defRPr sz="4933" b="0" i="0">
                <a:solidFill>
                  <a:schemeClr val="tx2"/>
                </a:solidFill>
                <a:latin typeface="+mn-lt"/>
                <a:cs typeface="CiscoSans ExtraLight"/>
              </a:defRPr>
            </a:lvl1pPr>
            <a:lvl2pPr marL="389377" indent="0">
              <a:lnSpc>
                <a:spcPct val="95000"/>
              </a:lnSpc>
              <a:spcBef>
                <a:spcPts val="600"/>
              </a:spcBef>
              <a:buClr>
                <a:schemeClr val="tx1"/>
              </a:buClr>
              <a:buSzPct val="80000"/>
              <a:buFont typeface="Arial"/>
              <a:buNone/>
              <a:defRPr sz="2400" b="0" i="0">
                <a:solidFill>
                  <a:srgbClr val="676767"/>
                </a:solidFill>
                <a:latin typeface="+mn-lt"/>
                <a:cs typeface="CiscoSans ExtraLight"/>
              </a:defRPr>
            </a:lvl2pPr>
            <a:lvl3pPr marL="768171" indent="0">
              <a:buClr>
                <a:schemeClr val="tx1"/>
              </a:buClr>
              <a:buSzPct val="80000"/>
              <a:buFont typeface="Arial"/>
              <a:buNone/>
              <a:defRPr sz="2133" b="0" i="0">
                <a:solidFill>
                  <a:srgbClr val="676767"/>
                </a:solidFill>
                <a:latin typeface="+mn-lt"/>
                <a:cs typeface="CiscoSans ExtraLight"/>
              </a:defRPr>
            </a:lvl3pPr>
            <a:lvl4pPr marL="986135" indent="0">
              <a:buClr>
                <a:schemeClr val="tx1"/>
              </a:buClr>
              <a:buSzPct val="80000"/>
              <a:buFont typeface="Arial"/>
              <a:buNone/>
              <a:defRPr sz="1867" b="0" i="0">
                <a:solidFill>
                  <a:srgbClr val="676767"/>
                </a:solidFill>
                <a:latin typeface="+mn-lt"/>
                <a:cs typeface="CiscoSans ExtraLight"/>
              </a:defRPr>
            </a:lvl4pPr>
            <a:lvl5pPr marL="1218916" indent="0">
              <a:buClr>
                <a:schemeClr val="tx1"/>
              </a:buClr>
              <a:buSzPct val="80000"/>
              <a:buFont typeface="Arial"/>
              <a:buNone/>
              <a:defRPr sz="1600" b="0" i="0">
                <a:solidFill>
                  <a:srgbClr val="676767"/>
                </a:solidFill>
                <a:latin typeface="+mn-lt"/>
                <a:cs typeface="CiscoSans ExtraLight"/>
              </a:defRPr>
            </a:lvl5pPr>
          </a:lstStyle>
          <a:p>
            <a:pPr lvl="0"/>
            <a:r>
              <a:rPr lang="en-US" smtClean="0"/>
              <a:t>Edit Master text styles</a:t>
            </a:r>
          </a:p>
        </p:txBody>
      </p:sp>
    </p:spTree>
    <p:extLst>
      <p:ext uri="{BB962C8B-B14F-4D97-AF65-F5344CB8AC3E}">
        <p14:creationId xmlns:p14="http://schemas.microsoft.com/office/powerpoint/2010/main" val="1881657316"/>
      </p:ext>
    </p:extLst>
  </p:cSld>
  <p:clrMapOvr>
    <a:masterClrMapping/>
  </p:clrMapOvr>
  <p:transition spd="med">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04852" y="1168479"/>
            <a:ext cx="11013016" cy="4224280"/>
          </a:xfrm>
          <a:prstGeom prst="rect">
            <a:avLst/>
          </a:prstGeom>
        </p:spPr>
        <p:txBody>
          <a:bodyPr lIns="91420" tIns="45710" rIns="91420" bIns="45710">
            <a:noAutofit/>
          </a:bodyPr>
          <a:lstStyle>
            <a:lvl1pPr marL="283193" indent="-523187">
              <a:lnSpc>
                <a:spcPts val="5920"/>
              </a:lnSpc>
              <a:spcBef>
                <a:spcPts val="0"/>
              </a:spcBef>
              <a:buClr>
                <a:schemeClr val="tx2"/>
              </a:buClr>
              <a:buSzPct val="80000"/>
              <a:buFont typeface="Arial"/>
              <a:buChar char="•"/>
              <a:defRPr sz="4933" b="0" i="0">
                <a:solidFill>
                  <a:schemeClr val="tx2"/>
                </a:solidFill>
                <a:latin typeface="+mn-lt"/>
                <a:cs typeface="CiscoSans ExtraLight"/>
              </a:defRPr>
            </a:lvl1pPr>
            <a:lvl2pPr marL="677176" indent="-287799">
              <a:lnSpc>
                <a:spcPct val="95000"/>
              </a:lnSpc>
              <a:spcBef>
                <a:spcPts val="600"/>
              </a:spcBef>
              <a:buClr>
                <a:schemeClr val="tx1"/>
              </a:buClr>
              <a:buSzPct val="80000"/>
              <a:buFont typeface="Arial"/>
              <a:buChar char="•"/>
              <a:defRPr sz="2400" b="0" i="0">
                <a:solidFill>
                  <a:srgbClr val="676767"/>
                </a:solidFill>
                <a:latin typeface="+mn-lt"/>
                <a:cs typeface="CiscoSans ExtraLight"/>
              </a:defRPr>
            </a:lvl2pPr>
            <a:lvl3pPr marL="996719" indent="-228548">
              <a:buClr>
                <a:schemeClr val="tx1"/>
              </a:buClr>
              <a:buSzPct val="80000"/>
              <a:buFont typeface="Arial"/>
              <a:buChar char="•"/>
              <a:defRPr sz="2133" b="0" i="0">
                <a:solidFill>
                  <a:srgbClr val="676767"/>
                </a:solidFill>
                <a:latin typeface="+mn-lt"/>
                <a:cs typeface="CiscoSans ExtraLight"/>
              </a:defRPr>
            </a:lvl3pPr>
            <a:lvl4pPr marL="1214683" indent="-228548">
              <a:buClr>
                <a:schemeClr val="tx1"/>
              </a:buClr>
              <a:buSzPct val="80000"/>
              <a:buFont typeface="Arial"/>
              <a:buChar char="•"/>
              <a:defRPr sz="1867" b="0" i="0">
                <a:solidFill>
                  <a:srgbClr val="676767"/>
                </a:solidFill>
                <a:latin typeface="+mn-lt"/>
                <a:cs typeface="CiscoSans ExtraLight"/>
              </a:defRPr>
            </a:lvl4pPr>
            <a:lvl5pPr marL="1443231" indent="-224314">
              <a:buClr>
                <a:schemeClr val="tx1"/>
              </a:buClr>
              <a:buSzPct val="80000"/>
              <a:buFont typeface="Arial"/>
              <a:buChar char="•"/>
              <a:defRPr sz="1600" b="0" i="0">
                <a:solidFill>
                  <a:srgbClr val="676767"/>
                </a:solidFill>
                <a:latin typeface="+mn-lt"/>
                <a:cs typeface="CiscoSans ExtraLight"/>
              </a:defRPr>
            </a:lvl5pPr>
          </a:lstStyle>
          <a:p>
            <a:pPr lvl="0"/>
            <a:r>
              <a:rPr lang="en-US" smtClean="0"/>
              <a:t>Edit Master text styles</a:t>
            </a:r>
          </a:p>
        </p:txBody>
      </p:sp>
    </p:spTree>
    <p:extLst>
      <p:ext uri="{BB962C8B-B14F-4D97-AF65-F5344CB8AC3E}">
        <p14:creationId xmlns:p14="http://schemas.microsoft.com/office/powerpoint/2010/main" val="2023893971"/>
      </p:ext>
    </p:extLst>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16401" y="1797051"/>
            <a:ext cx="11036459" cy="4224280"/>
          </a:xfrm>
          <a:prstGeom prst="rect">
            <a:avLst/>
          </a:prstGeom>
        </p:spPr>
        <p:txBody>
          <a:bodyPr lIns="91420" tIns="45710" rIns="91420" bIns="45710">
            <a:noAutofit/>
          </a:bodyPr>
          <a:lstStyle>
            <a:lvl1pPr marL="374561" indent="-298382">
              <a:lnSpc>
                <a:spcPct val="95000"/>
              </a:lnSpc>
              <a:spcBef>
                <a:spcPts val="1480"/>
              </a:spcBef>
              <a:buClr>
                <a:schemeClr val="tx2"/>
              </a:buClr>
              <a:buSzPct val="80000"/>
              <a:buFont typeface="Arial"/>
              <a:buChar char="•"/>
              <a:defRPr sz="2667" b="0" i="0">
                <a:solidFill>
                  <a:schemeClr val="tx2"/>
                </a:solidFill>
                <a:latin typeface="+mn-lt"/>
                <a:cs typeface="CiscoSans ExtraLight"/>
              </a:defRPr>
            </a:lvl1pPr>
            <a:lvl2pPr marL="677176" indent="-287799">
              <a:lnSpc>
                <a:spcPct val="95000"/>
              </a:lnSpc>
              <a:spcBef>
                <a:spcPts val="600"/>
              </a:spcBef>
              <a:buClr>
                <a:schemeClr val="tx2"/>
              </a:buClr>
              <a:buSzPct val="80000"/>
              <a:buFont typeface="Arial"/>
              <a:buChar char="•"/>
              <a:defRPr sz="2400" b="0" i="0">
                <a:solidFill>
                  <a:schemeClr val="tx2"/>
                </a:solidFill>
                <a:latin typeface="+mn-lt"/>
                <a:cs typeface="CiscoSans ExtraLight"/>
              </a:defRPr>
            </a:lvl2pPr>
            <a:lvl3pPr marL="996719" indent="-228548">
              <a:buClr>
                <a:schemeClr val="tx2"/>
              </a:buClr>
              <a:buSzPct val="80000"/>
              <a:buFont typeface="Arial"/>
              <a:buChar char="•"/>
              <a:defRPr sz="2133" b="0" i="0">
                <a:solidFill>
                  <a:schemeClr val="tx2"/>
                </a:solidFill>
                <a:latin typeface="+mn-lt"/>
                <a:cs typeface="CiscoSans ExtraLight"/>
              </a:defRPr>
            </a:lvl3pPr>
            <a:lvl4pPr marL="1214683" indent="-228548">
              <a:buClr>
                <a:schemeClr val="tx2"/>
              </a:buClr>
              <a:buSzPct val="80000"/>
              <a:buFont typeface="Arial"/>
              <a:buChar char="•"/>
              <a:defRPr sz="1867" b="0" i="0">
                <a:solidFill>
                  <a:schemeClr val="tx2"/>
                </a:solidFill>
                <a:latin typeface="+mn-lt"/>
                <a:cs typeface="CiscoSans ExtraLight"/>
              </a:defRPr>
            </a:lvl4pPr>
            <a:lvl5pPr marL="1443231" indent="-224314">
              <a:buClr>
                <a:schemeClr val="tx2"/>
              </a:buClr>
              <a:buSzPct val="80000"/>
              <a:buFont typeface="Arial"/>
              <a:buChar char="•"/>
              <a:defRPr sz="1600" b="0" i="0">
                <a:solidFill>
                  <a:schemeClr val="tx2"/>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273973328"/>
      </p:ext>
    </p:extLst>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83689" y="1797051"/>
            <a:ext cx="5201497" cy="4110792"/>
          </a:xfrm>
          <a:prstGeom prst="rect">
            <a:avLst/>
          </a:prstGeom>
        </p:spPr>
        <p:txBody>
          <a:bodyPr lIns="91420" tIns="45710" rIns="91420" bIns="45710">
            <a:noAutofit/>
          </a:bodyPr>
          <a:lstStyle>
            <a:lvl1pPr marL="304732" indent="-228548">
              <a:lnSpc>
                <a:spcPct val="95000"/>
              </a:lnSpc>
              <a:spcBef>
                <a:spcPts val="1480"/>
              </a:spcBef>
              <a:buClr>
                <a:schemeClr val="tx2"/>
              </a:buClr>
              <a:buSzPct val="80000"/>
              <a:buFont typeface="Arial"/>
              <a:buChar char="•"/>
              <a:defRPr sz="2667" b="0" i="0">
                <a:solidFill>
                  <a:schemeClr val="tx2"/>
                </a:solidFill>
                <a:latin typeface="+mn-lt"/>
                <a:cs typeface="CiscoSans ExtraLight"/>
              </a:defRPr>
            </a:lvl1pPr>
            <a:lvl2pPr marL="609458" indent="-287799">
              <a:lnSpc>
                <a:spcPct val="95000"/>
              </a:lnSpc>
              <a:spcBef>
                <a:spcPts val="600"/>
              </a:spcBef>
              <a:buClr>
                <a:schemeClr val="tx2"/>
              </a:buClr>
              <a:buSzPct val="80000"/>
              <a:buFont typeface="Arial"/>
              <a:buChar char="•"/>
              <a:defRPr sz="2400" b="0" i="0">
                <a:solidFill>
                  <a:schemeClr val="tx2"/>
                </a:solidFill>
                <a:latin typeface="+mn-lt"/>
                <a:cs typeface="CiscoSans ExtraLight"/>
              </a:defRPr>
            </a:lvl2pPr>
            <a:lvl3pPr marL="838006" indent="-228548">
              <a:buClr>
                <a:schemeClr val="tx2"/>
              </a:buClr>
              <a:buSzPct val="80000"/>
              <a:buFont typeface="Arial"/>
              <a:buChar char="•"/>
              <a:defRPr sz="2133" b="0" i="0">
                <a:solidFill>
                  <a:schemeClr val="tx2"/>
                </a:solidFill>
                <a:latin typeface="+mn-lt"/>
                <a:cs typeface="CiscoSans ExtraLight"/>
              </a:defRPr>
            </a:lvl3pPr>
            <a:lvl4pPr marL="1066552" indent="-228548">
              <a:buClr>
                <a:schemeClr val="tx2"/>
              </a:buClr>
              <a:buSzPct val="80000"/>
              <a:buFont typeface="Arial"/>
              <a:buChar char="•"/>
              <a:defRPr sz="1867" b="0" i="0">
                <a:solidFill>
                  <a:schemeClr val="tx2"/>
                </a:solidFill>
                <a:latin typeface="+mn-lt"/>
                <a:cs typeface="CiscoSans ExtraLight"/>
              </a:defRPr>
            </a:lvl4pPr>
            <a:lvl5pPr marL="1295097" indent="-228548">
              <a:buClr>
                <a:schemeClr val="tx2"/>
              </a:buClr>
              <a:buSzPct val="80000"/>
              <a:buFont typeface="Arial"/>
              <a:buChar char="•"/>
              <a:defRPr sz="1600" b="0" i="0">
                <a:solidFill>
                  <a:schemeClr val="tx2"/>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3"/>
          <p:cNvSpPr>
            <a:spLocks noGrp="1"/>
          </p:cNvSpPr>
          <p:nvPr>
            <p:ph type="body" sz="quarter" idx="11"/>
          </p:nvPr>
        </p:nvSpPr>
        <p:spPr>
          <a:xfrm>
            <a:off x="6086392" y="1797051"/>
            <a:ext cx="5624613" cy="4110792"/>
          </a:xfrm>
          <a:prstGeom prst="rect">
            <a:avLst/>
          </a:prstGeom>
        </p:spPr>
        <p:txBody>
          <a:bodyPr lIns="91420" tIns="45710" rIns="91420" bIns="45710">
            <a:noAutofit/>
          </a:bodyPr>
          <a:lstStyle>
            <a:lvl1pPr marL="304732" indent="-228548">
              <a:lnSpc>
                <a:spcPct val="95000"/>
              </a:lnSpc>
              <a:spcBef>
                <a:spcPts val="1480"/>
              </a:spcBef>
              <a:buClr>
                <a:schemeClr val="tx2"/>
              </a:buClr>
              <a:buSzPct val="80000"/>
              <a:buFont typeface="Arial"/>
              <a:buChar char="•"/>
              <a:defRPr sz="2667" b="0" i="0" baseline="0">
                <a:solidFill>
                  <a:schemeClr val="tx2"/>
                </a:solidFill>
                <a:latin typeface="+mn-lt"/>
                <a:cs typeface="CiscoSans ExtraLight"/>
              </a:defRPr>
            </a:lvl1pPr>
            <a:lvl2pPr marL="609458" indent="-287799">
              <a:lnSpc>
                <a:spcPct val="95000"/>
              </a:lnSpc>
              <a:spcBef>
                <a:spcPts val="600"/>
              </a:spcBef>
              <a:buClr>
                <a:schemeClr val="tx2"/>
              </a:buClr>
              <a:buSzPct val="80000"/>
              <a:buFont typeface="Arial"/>
              <a:buChar char="•"/>
              <a:defRPr sz="2400" b="0" i="0">
                <a:solidFill>
                  <a:schemeClr val="tx2"/>
                </a:solidFill>
                <a:latin typeface="+mn-lt"/>
                <a:cs typeface="CiscoSans ExtraLight"/>
              </a:defRPr>
            </a:lvl2pPr>
            <a:lvl3pPr marL="838006" indent="-228548">
              <a:buClr>
                <a:schemeClr val="tx2"/>
              </a:buClr>
              <a:buSzPct val="80000"/>
              <a:buFont typeface="Arial"/>
              <a:buChar char="•"/>
              <a:defRPr sz="2133" b="0" i="0">
                <a:solidFill>
                  <a:schemeClr val="tx2"/>
                </a:solidFill>
                <a:latin typeface="+mn-lt"/>
                <a:cs typeface="CiscoSans ExtraLight"/>
              </a:defRPr>
            </a:lvl3pPr>
            <a:lvl4pPr marL="1066552" indent="-228548">
              <a:buClr>
                <a:schemeClr val="tx2"/>
              </a:buClr>
              <a:buSzPct val="80000"/>
              <a:buFont typeface="Arial"/>
              <a:buChar char="•"/>
              <a:defRPr sz="1867" b="0" i="0">
                <a:solidFill>
                  <a:schemeClr val="tx2"/>
                </a:solidFill>
                <a:latin typeface="+mn-lt"/>
                <a:cs typeface="CiscoSans ExtraLight"/>
              </a:defRPr>
            </a:lvl4pPr>
            <a:lvl5pPr marL="1295097" indent="-228548">
              <a:buClr>
                <a:schemeClr val="tx2"/>
              </a:buClr>
              <a:buSzPct val="80000"/>
              <a:buFont typeface="Arial"/>
              <a:buChar char="•"/>
              <a:defRPr sz="1600" b="0" i="0">
                <a:solidFill>
                  <a:schemeClr val="tx2"/>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871084386"/>
      </p:ext>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6087533" y="812801"/>
            <a:ext cx="0" cy="5312833"/>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3905" y="403341"/>
            <a:ext cx="4954660" cy="1101929"/>
          </a:xfrm>
          <a:prstGeom prst="rect">
            <a:avLst/>
          </a:prstGeom>
        </p:spPr>
        <p:txBody>
          <a:bodyPr lIns="61712" tIns="34286" rIns="61712" bIns="34286" rtlCol="0">
            <a:noAutofit/>
          </a:bodyPr>
          <a:lstStyle>
            <a:lvl1pPr algn="l" defTabSz="914270" rtl="0" eaLnBrk="1" latinLnBrk="0" hangingPunct="1">
              <a:lnSpc>
                <a:spcPct val="80000"/>
              </a:lnSpc>
              <a:spcBef>
                <a:spcPct val="0"/>
              </a:spcBef>
              <a:buNone/>
              <a:defRPr lang="en-US" sz="4267" b="0" i="0" kern="1200" spc="-100" baseline="0" dirty="0" smtClean="0">
                <a:solidFill>
                  <a:schemeClr val="tx2"/>
                </a:solidFill>
                <a:latin typeface="+mj-lt"/>
                <a:ea typeface="+mj-ea"/>
                <a:cs typeface="CiscoSans Thin"/>
              </a:defRPr>
            </a:lvl1pPr>
          </a:lstStyle>
          <a:p>
            <a:r>
              <a:rPr lang="en-US" smtClean="0"/>
              <a:t>Click to edit Master title style</a:t>
            </a:r>
            <a:endParaRPr lang="en-US" dirty="0"/>
          </a:p>
        </p:txBody>
      </p:sp>
      <p:sp>
        <p:nvSpPr>
          <p:cNvPr id="16" name="Text Placeholder 15"/>
          <p:cNvSpPr>
            <a:spLocks noGrp="1"/>
          </p:cNvSpPr>
          <p:nvPr>
            <p:ph type="body" sz="quarter" idx="13"/>
          </p:nvPr>
        </p:nvSpPr>
        <p:spPr>
          <a:xfrm>
            <a:off x="6541286" y="403341"/>
            <a:ext cx="4954660" cy="1101928"/>
          </a:xfrm>
          <a:prstGeom prst="rect">
            <a:avLst/>
          </a:prstGeom>
        </p:spPr>
        <p:txBody>
          <a:bodyPr lIns="91420" tIns="45710" rIns="91420" bIns="45710" anchor="ctr" anchorCtr="0">
            <a:noAutofit/>
          </a:bodyPr>
          <a:lstStyle>
            <a:lvl1pPr marL="0" marR="0" indent="0" algn="l" defTabSz="914270" rtl="0" eaLnBrk="1" fontAlgn="auto" latinLnBrk="0" hangingPunct="1">
              <a:lnSpc>
                <a:spcPct val="80000"/>
              </a:lnSpc>
              <a:spcBef>
                <a:spcPct val="0"/>
              </a:spcBef>
              <a:spcAft>
                <a:spcPts val="0"/>
              </a:spcAft>
              <a:buClrTx/>
              <a:buSzTx/>
              <a:buFontTx/>
              <a:buNone/>
              <a:tabLst/>
              <a:defRPr lang="en-US" sz="4267" b="0" i="0" kern="1200" spc="-100" baseline="0" dirty="0">
                <a:solidFill>
                  <a:schemeClr val="tx2"/>
                </a:solidFill>
                <a:latin typeface="+mj-lt"/>
                <a:ea typeface="+mj-ea"/>
                <a:cs typeface="CiscoSans Thin"/>
              </a:defRPr>
            </a:lvl1pPr>
          </a:lstStyle>
          <a:p>
            <a:pPr lvl="0"/>
            <a:r>
              <a:rPr lang="en-US" smtClean="0"/>
              <a:t>Edit Master text styles</a:t>
            </a:r>
          </a:p>
        </p:txBody>
      </p:sp>
      <p:sp>
        <p:nvSpPr>
          <p:cNvPr id="8" name="Text Placeholder 3"/>
          <p:cNvSpPr>
            <a:spLocks noGrp="1"/>
          </p:cNvSpPr>
          <p:nvPr>
            <p:ph type="body" sz="quarter" idx="10"/>
          </p:nvPr>
        </p:nvSpPr>
        <p:spPr>
          <a:xfrm>
            <a:off x="623905" y="1797051"/>
            <a:ext cx="4954660" cy="4110792"/>
          </a:xfrm>
          <a:prstGeom prst="rect">
            <a:avLst/>
          </a:prstGeom>
        </p:spPr>
        <p:txBody>
          <a:bodyPr lIns="91420" tIns="45710" rIns="91420" bIns="45710">
            <a:noAutofit/>
          </a:bodyPr>
          <a:lstStyle>
            <a:lvl1pPr marL="304732" indent="-228548">
              <a:lnSpc>
                <a:spcPct val="95000"/>
              </a:lnSpc>
              <a:spcBef>
                <a:spcPts val="1480"/>
              </a:spcBef>
              <a:buClr>
                <a:schemeClr val="tx2"/>
              </a:buClr>
              <a:buSzPct val="80000"/>
              <a:buFont typeface="Arial"/>
              <a:buChar char="•"/>
              <a:defRPr sz="2667" b="0" i="0">
                <a:solidFill>
                  <a:schemeClr val="tx2"/>
                </a:solidFill>
                <a:latin typeface="+mn-lt"/>
                <a:cs typeface="CiscoSans ExtraLight"/>
              </a:defRPr>
            </a:lvl1pPr>
            <a:lvl2pPr marL="609458" indent="-287799">
              <a:lnSpc>
                <a:spcPct val="95000"/>
              </a:lnSpc>
              <a:spcBef>
                <a:spcPts val="600"/>
              </a:spcBef>
              <a:buClr>
                <a:schemeClr val="tx2"/>
              </a:buClr>
              <a:buSzPct val="80000"/>
              <a:buFont typeface="Arial"/>
              <a:buChar char="•"/>
              <a:defRPr sz="2400" b="0" i="0">
                <a:solidFill>
                  <a:schemeClr val="tx2"/>
                </a:solidFill>
                <a:latin typeface="+mn-lt"/>
                <a:cs typeface="CiscoSans ExtraLight"/>
              </a:defRPr>
            </a:lvl2pPr>
            <a:lvl3pPr marL="838006" indent="-228548">
              <a:buClr>
                <a:schemeClr val="tx2"/>
              </a:buClr>
              <a:buSzPct val="80000"/>
              <a:buFont typeface="Arial"/>
              <a:buChar char="•"/>
              <a:defRPr sz="2133" b="0" i="0">
                <a:solidFill>
                  <a:schemeClr val="tx2"/>
                </a:solidFill>
                <a:latin typeface="+mn-lt"/>
                <a:cs typeface="CiscoSans ExtraLight"/>
              </a:defRPr>
            </a:lvl3pPr>
            <a:lvl4pPr marL="1066552" indent="-228548">
              <a:buClr>
                <a:schemeClr val="tx2"/>
              </a:buClr>
              <a:buSzPct val="80000"/>
              <a:buFont typeface="Arial"/>
              <a:buChar char="•"/>
              <a:defRPr sz="1867" b="0" i="0">
                <a:solidFill>
                  <a:schemeClr val="tx2"/>
                </a:solidFill>
                <a:latin typeface="+mn-lt"/>
                <a:cs typeface="CiscoSans ExtraLight"/>
              </a:defRPr>
            </a:lvl4pPr>
            <a:lvl5pPr marL="1295097" indent="-228548">
              <a:buClr>
                <a:schemeClr val="tx2"/>
              </a:buClr>
              <a:buSzPct val="80000"/>
              <a:buFont typeface="Arial"/>
              <a:buChar char="•"/>
              <a:defRPr sz="1600" b="0" i="0">
                <a:solidFill>
                  <a:schemeClr val="tx2"/>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3"/>
          <p:cNvSpPr>
            <a:spLocks noGrp="1"/>
          </p:cNvSpPr>
          <p:nvPr>
            <p:ph type="body" sz="quarter" idx="14"/>
          </p:nvPr>
        </p:nvSpPr>
        <p:spPr>
          <a:xfrm>
            <a:off x="6541286" y="1797051"/>
            <a:ext cx="4954660" cy="4110792"/>
          </a:xfrm>
          <a:prstGeom prst="rect">
            <a:avLst/>
          </a:prstGeom>
        </p:spPr>
        <p:txBody>
          <a:bodyPr lIns="91420" tIns="45710" rIns="91420" bIns="45710">
            <a:noAutofit/>
          </a:bodyPr>
          <a:lstStyle>
            <a:lvl1pPr marL="304732" indent="-228548">
              <a:lnSpc>
                <a:spcPct val="95000"/>
              </a:lnSpc>
              <a:spcBef>
                <a:spcPts val="1480"/>
              </a:spcBef>
              <a:buClr>
                <a:schemeClr val="tx2"/>
              </a:buClr>
              <a:buSzPct val="80000"/>
              <a:buFont typeface="Arial"/>
              <a:buChar char="•"/>
              <a:defRPr sz="2667" b="0" i="0">
                <a:solidFill>
                  <a:schemeClr val="tx2"/>
                </a:solidFill>
                <a:latin typeface="+mn-lt"/>
                <a:cs typeface="CiscoSans ExtraLight"/>
              </a:defRPr>
            </a:lvl1pPr>
            <a:lvl2pPr marL="609458" indent="-287799">
              <a:lnSpc>
                <a:spcPct val="95000"/>
              </a:lnSpc>
              <a:spcBef>
                <a:spcPts val="600"/>
              </a:spcBef>
              <a:buClr>
                <a:schemeClr val="tx2"/>
              </a:buClr>
              <a:buSzPct val="80000"/>
              <a:buFont typeface="Arial"/>
              <a:buChar char="•"/>
              <a:defRPr sz="2400" b="0" i="0">
                <a:solidFill>
                  <a:schemeClr val="tx2"/>
                </a:solidFill>
                <a:latin typeface="+mn-lt"/>
                <a:cs typeface="CiscoSans ExtraLight"/>
              </a:defRPr>
            </a:lvl2pPr>
            <a:lvl3pPr marL="838006" indent="-228548">
              <a:buClr>
                <a:schemeClr val="tx2"/>
              </a:buClr>
              <a:buSzPct val="80000"/>
              <a:buFont typeface="Arial"/>
              <a:buChar char="•"/>
              <a:defRPr sz="2133" b="0" i="0">
                <a:solidFill>
                  <a:schemeClr val="tx2"/>
                </a:solidFill>
                <a:latin typeface="+mn-lt"/>
                <a:cs typeface="CiscoSans ExtraLight"/>
              </a:defRPr>
            </a:lvl3pPr>
            <a:lvl4pPr marL="1066552" indent="-228548">
              <a:buClr>
                <a:schemeClr val="tx2"/>
              </a:buClr>
              <a:buSzPct val="80000"/>
              <a:buFont typeface="Arial"/>
              <a:buChar char="•"/>
              <a:defRPr sz="1867" b="0" i="0">
                <a:solidFill>
                  <a:schemeClr val="tx2"/>
                </a:solidFill>
                <a:latin typeface="+mn-lt"/>
                <a:cs typeface="CiscoSans ExtraLight"/>
              </a:defRPr>
            </a:lvl4pPr>
            <a:lvl5pPr marL="1295097" indent="-228548">
              <a:buClr>
                <a:schemeClr val="tx2"/>
              </a:buClr>
              <a:buSzPct val="80000"/>
              <a:buFont typeface="Arial"/>
              <a:buChar char="•"/>
              <a:defRPr sz="1600" b="0" i="0">
                <a:solidFill>
                  <a:schemeClr val="tx2"/>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5461522"/>
      </p:ext>
    </p:extLst>
  </p:cSld>
  <p:clrMapOvr>
    <a:masterClrMapping/>
  </p:clrMapOvr>
  <p:transition spd="med">
    <p:fade/>
  </p:transition>
  <p:timing>
    <p:tnLst>
      <p:par>
        <p:cTn id="1" dur="indefinite" restart="never" nodeType="tmRoot"/>
      </p:par>
    </p:tnLst>
  </p:timing>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4093633" y="812801"/>
            <a:ext cx="0" cy="5312833"/>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49684" y="812801"/>
            <a:ext cx="0" cy="5312833"/>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615952" y="304425"/>
            <a:ext cx="3116145" cy="1027281"/>
          </a:xfrm>
          <a:prstGeom prst="rect">
            <a:avLst/>
          </a:prstGeom>
        </p:spPr>
        <p:txBody>
          <a:bodyPr lIns="91420" tIns="45710" rIns="91420" bIns="45710" anchor="b" anchorCtr="0">
            <a:noAutofit/>
          </a:bodyPr>
          <a:lstStyle>
            <a:lvl1pPr marL="0" marR="0" indent="0" algn="l" defTabSz="914270"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chemeClr val="tx2"/>
                </a:solidFill>
                <a:effectLst/>
                <a:uLnTx/>
                <a:uFillTx/>
                <a:latin typeface="+mj-lt"/>
                <a:ea typeface="+mj-ea"/>
                <a:cs typeface="CiscoSans Thin"/>
              </a:defRPr>
            </a:lvl1pPr>
          </a:lstStyle>
          <a:p>
            <a:pPr lvl="0"/>
            <a:r>
              <a:rPr lang="en-US" smtClean="0"/>
              <a:t>Edit Master text styles</a:t>
            </a:r>
          </a:p>
        </p:txBody>
      </p:sp>
      <p:sp>
        <p:nvSpPr>
          <p:cNvPr id="10" name="Text Placeholder 17"/>
          <p:cNvSpPr>
            <a:spLocks noGrp="1"/>
          </p:cNvSpPr>
          <p:nvPr>
            <p:ph type="body" sz="quarter" idx="22"/>
          </p:nvPr>
        </p:nvSpPr>
        <p:spPr>
          <a:xfrm>
            <a:off x="4503638" y="303785"/>
            <a:ext cx="3116145" cy="1027281"/>
          </a:xfrm>
          <a:prstGeom prst="rect">
            <a:avLst/>
          </a:prstGeom>
        </p:spPr>
        <p:txBody>
          <a:bodyPr lIns="91420" tIns="45710" rIns="91420" bIns="45710" anchor="b" anchorCtr="0">
            <a:noAutofit/>
          </a:bodyPr>
          <a:lstStyle>
            <a:lvl1pPr marL="0" marR="0" indent="0" algn="l" defTabSz="914270"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chemeClr val="tx2"/>
                </a:solidFill>
                <a:effectLst/>
                <a:uLnTx/>
                <a:uFillTx/>
                <a:latin typeface="+mj-lt"/>
                <a:ea typeface="+mj-ea"/>
                <a:cs typeface="CiscoSans Thin"/>
              </a:defRPr>
            </a:lvl1pPr>
          </a:lstStyle>
          <a:p>
            <a:pPr lvl="0"/>
            <a:r>
              <a:rPr lang="en-US" smtClean="0"/>
              <a:t>Edit Master text styles</a:t>
            </a:r>
          </a:p>
        </p:txBody>
      </p:sp>
      <p:sp>
        <p:nvSpPr>
          <p:cNvPr id="14" name="Text Placeholder 17"/>
          <p:cNvSpPr>
            <a:spLocks noGrp="1"/>
          </p:cNvSpPr>
          <p:nvPr>
            <p:ph type="body" sz="quarter" idx="24"/>
          </p:nvPr>
        </p:nvSpPr>
        <p:spPr>
          <a:xfrm>
            <a:off x="8473085" y="293972"/>
            <a:ext cx="3116145" cy="1027281"/>
          </a:xfrm>
          <a:prstGeom prst="rect">
            <a:avLst/>
          </a:prstGeom>
        </p:spPr>
        <p:txBody>
          <a:bodyPr lIns="91420" tIns="45710" rIns="91420" bIns="45710" anchor="b" anchorCtr="0">
            <a:noAutofit/>
          </a:bodyPr>
          <a:lstStyle>
            <a:lvl1pPr marL="0" marR="0" indent="0" algn="l" defTabSz="914270" rtl="0" eaLnBrk="1" fontAlgn="auto" latinLnBrk="0" hangingPunct="1">
              <a:lnSpc>
                <a:spcPct val="80000"/>
              </a:lnSpc>
              <a:spcBef>
                <a:spcPct val="0"/>
              </a:spcBef>
              <a:spcAft>
                <a:spcPts val="0"/>
              </a:spcAft>
              <a:buClrTx/>
              <a:buSzTx/>
              <a:buFontTx/>
              <a:buNone/>
              <a:tabLst/>
              <a:defRPr kumimoji="0" lang="en-US" sz="3333" b="0" i="0" u="none" strike="noStrike" kern="1200" cap="none" spc="-100" normalizeH="0" baseline="0" noProof="0" dirty="0" smtClean="0">
                <a:ln>
                  <a:noFill/>
                </a:ln>
                <a:solidFill>
                  <a:schemeClr val="tx2"/>
                </a:solidFill>
                <a:effectLst/>
                <a:uLnTx/>
                <a:uFillTx/>
                <a:latin typeface="+mj-lt"/>
                <a:ea typeface="+mj-ea"/>
                <a:cs typeface="CiscoSans Thin"/>
              </a:defRPr>
            </a:lvl1pPr>
          </a:lstStyle>
          <a:p>
            <a:pPr lvl="0"/>
            <a:r>
              <a:rPr lang="en-US" smtClean="0"/>
              <a:t>Edit Master text styles</a:t>
            </a:r>
          </a:p>
        </p:txBody>
      </p:sp>
      <p:sp>
        <p:nvSpPr>
          <p:cNvPr id="13" name="Text Placeholder 3"/>
          <p:cNvSpPr>
            <a:spLocks noGrp="1"/>
          </p:cNvSpPr>
          <p:nvPr>
            <p:ph type="body" sz="quarter" idx="11"/>
          </p:nvPr>
        </p:nvSpPr>
        <p:spPr>
          <a:xfrm>
            <a:off x="615951" y="1601459"/>
            <a:ext cx="3116147" cy="4419872"/>
          </a:xfrm>
          <a:prstGeom prst="rect">
            <a:avLst/>
          </a:prstGeom>
        </p:spPr>
        <p:txBody>
          <a:bodyPr lIns="91420" tIns="45710" rIns="91420" bIns="45710">
            <a:noAutofit/>
          </a:bodyPr>
          <a:lstStyle>
            <a:lvl1pPr marL="311080" indent="-228548">
              <a:lnSpc>
                <a:spcPct val="95000"/>
              </a:lnSpc>
              <a:spcBef>
                <a:spcPts val="1480"/>
              </a:spcBef>
              <a:buClr>
                <a:schemeClr val="tx2"/>
              </a:buClr>
              <a:buSzPct val="80000"/>
              <a:buFont typeface="Arial"/>
              <a:buChar char="•"/>
              <a:defRPr sz="2133" b="0" i="0" baseline="0">
                <a:solidFill>
                  <a:schemeClr val="tx2"/>
                </a:solidFill>
                <a:latin typeface="+mn-lt"/>
                <a:cs typeface="CiscoSans ExtraLight"/>
              </a:defRPr>
            </a:lvl1pPr>
            <a:lvl2pPr>
              <a:lnSpc>
                <a:spcPct val="95000"/>
              </a:lnSpc>
              <a:spcBef>
                <a:spcPts val="600"/>
              </a:spcBef>
              <a:buClr>
                <a:schemeClr val="tx2"/>
              </a:buClr>
              <a:buSzPct val="80000"/>
              <a:defRPr b="0" i="0">
                <a:solidFill>
                  <a:schemeClr val="tx2"/>
                </a:solidFill>
                <a:latin typeface="+mn-lt"/>
                <a:cs typeface="CiscoSans ExtraLight"/>
              </a:defRPr>
            </a:lvl2pPr>
            <a:lvl3pPr marL="575866" indent="-228548">
              <a:buClr>
                <a:schemeClr val="tx2"/>
              </a:buClr>
              <a:buSzPct val="80000"/>
              <a:buFont typeface="Arial"/>
              <a:buChar char="•"/>
              <a:defRPr sz="16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6"/>
          </p:nvPr>
        </p:nvSpPr>
        <p:spPr>
          <a:xfrm>
            <a:off x="4503637" y="1600428"/>
            <a:ext cx="3116147" cy="4419872"/>
          </a:xfrm>
          <a:prstGeom prst="rect">
            <a:avLst/>
          </a:prstGeom>
        </p:spPr>
        <p:txBody>
          <a:bodyPr lIns="91420" tIns="45710" rIns="91420" bIns="45710">
            <a:noAutofit/>
          </a:bodyPr>
          <a:lstStyle>
            <a:lvl1pPr marL="311080" indent="-228548">
              <a:lnSpc>
                <a:spcPct val="95000"/>
              </a:lnSpc>
              <a:spcBef>
                <a:spcPts val="1480"/>
              </a:spcBef>
              <a:buClr>
                <a:schemeClr val="tx2"/>
              </a:buClr>
              <a:buSzPct val="80000"/>
              <a:buFont typeface="Arial"/>
              <a:buChar char="•"/>
              <a:defRPr sz="2133" b="0" i="0" baseline="0">
                <a:solidFill>
                  <a:schemeClr val="tx2"/>
                </a:solidFill>
                <a:latin typeface="+mn-lt"/>
                <a:cs typeface="CiscoSans ExtraLight"/>
              </a:defRPr>
            </a:lvl1pPr>
            <a:lvl2pPr>
              <a:lnSpc>
                <a:spcPct val="95000"/>
              </a:lnSpc>
              <a:spcBef>
                <a:spcPts val="600"/>
              </a:spcBef>
              <a:buClr>
                <a:schemeClr val="tx2"/>
              </a:buClr>
              <a:buSzPct val="80000"/>
              <a:defRPr b="0" i="0">
                <a:solidFill>
                  <a:schemeClr val="tx2"/>
                </a:solidFill>
                <a:latin typeface="+mn-lt"/>
                <a:cs typeface="CiscoSans ExtraLight"/>
              </a:defRPr>
            </a:lvl2pPr>
            <a:lvl3pPr marL="575866" indent="-228548">
              <a:buClr>
                <a:schemeClr val="tx2"/>
              </a:buClr>
              <a:buSzPct val="80000"/>
              <a:buFont typeface="Arial"/>
              <a:buChar char="•"/>
              <a:defRPr sz="16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7"/>
          </p:nvPr>
        </p:nvSpPr>
        <p:spPr>
          <a:xfrm>
            <a:off x="8473083" y="1600428"/>
            <a:ext cx="3116147" cy="4419872"/>
          </a:xfrm>
          <a:prstGeom prst="rect">
            <a:avLst/>
          </a:prstGeom>
        </p:spPr>
        <p:txBody>
          <a:bodyPr lIns="91420" tIns="45710" rIns="91420" bIns="45710">
            <a:noAutofit/>
          </a:bodyPr>
          <a:lstStyle>
            <a:lvl1pPr marL="311080" indent="-228548">
              <a:lnSpc>
                <a:spcPct val="95000"/>
              </a:lnSpc>
              <a:spcBef>
                <a:spcPts val="1480"/>
              </a:spcBef>
              <a:buClr>
                <a:schemeClr val="tx2"/>
              </a:buClr>
              <a:buSzPct val="80000"/>
              <a:buFont typeface="Arial"/>
              <a:buChar char="•"/>
              <a:defRPr sz="2133" b="0" i="0" baseline="0">
                <a:solidFill>
                  <a:schemeClr val="tx2"/>
                </a:solidFill>
                <a:latin typeface="+mn-lt"/>
                <a:cs typeface="CiscoSans ExtraLight"/>
              </a:defRPr>
            </a:lvl1pPr>
            <a:lvl2pPr>
              <a:lnSpc>
                <a:spcPct val="95000"/>
              </a:lnSpc>
              <a:spcBef>
                <a:spcPts val="600"/>
              </a:spcBef>
              <a:buClr>
                <a:schemeClr val="tx2"/>
              </a:buClr>
              <a:buSzPct val="80000"/>
              <a:defRPr b="0" i="0">
                <a:solidFill>
                  <a:schemeClr val="tx2"/>
                </a:solidFill>
                <a:latin typeface="+mn-lt"/>
                <a:cs typeface="CiscoSans ExtraLight"/>
              </a:defRPr>
            </a:lvl2pPr>
            <a:lvl3pPr marL="575866" indent="-228548">
              <a:buClr>
                <a:schemeClr val="tx2"/>
              </a:buClr>
              <a:buSzPct val="80000"/>
              <a:buFont typeface="Arial"/>
              <a:buChar char="•"/>
              <a:defRPr sz="16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180035449"/>
      </p:ext>
    </p:extLst>
  </p:cSld>
  <p:clrMapOvr>
    <a:masterClrMapping/>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6760634" y="1773767"/>
            <a:ext cx="4950884" cy="4135967"/>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anchor="ctr"/>
          <a:lstStyle/>
          <a:p>
            <a:pPr algn="ctr" fontAlgn="auto">
              <a:spcBef>
                <a:spcPts val="0"/>
              </a:spcBef>
              <a:spcAft>
                <a:spcPts val="0"/>
              </a:spcAft>
              <a:defRPr/>
            </a:pPr>
            <a:endParaRPr lang="en-US" sz="2400">
              <a:solidFill>
                <a:schemeClr val="tx2"/>
              </a:solidFill>
              <a:latin typeface="+mj-lt"/>
            </a:endParaRPr>
          </a:p>
        </p:txBody>
      </p:sp>
      <p:sp>
        <p:nvSpPr>
          <p:cNvPr id="12" name="Text Placeholder 11"/>
          <p:cNvSpPr>
            <a:spLocks noGrp="1"/>
          </p:cNvSpPr>
          <p:nvPr>
            <p:ph type="body" sz="quarter" idx="11"/>
          </p:nvPr>
        </p:nvSpPr>
        <p:spPr>
          <a:xfrm>
            <a:off x="6864941" y="1975668"/>
            <a:ext cx="4501216" cy="2212024"/>
          </a:xfrm>
          <a:prstGeom prst="rect">
            <a:avLst/>
          </a:prstGeom>
        </p:spPr>
        <p:txBody>
          <a:bodyPr lIns="91420" tIns="45710" rIns="91420" bIns="45710">
            <a:noAutofit/>
          </a:bodyPr>
          <a:lstStyle>
            <a:lvl1pPr marL="114288" indent="-114288" algn="l" defTabSz="914270" rtl="0" eaLnBrk="1" latinLnBrk="0" hangingPunct="1">
              <a:lnSpc>
                <a:spcPct val="90000"/>
              </a:lnSpc>
              <a:spcBef>
                <a:spcPts val="0"/>
              </a:spcBef>
              <a:buNone/>
              <a:defRPr lang="en-US" sz="2000" kern="1200" baseline="0" dirty="0" smtClean="0">
                <a:solidFill>
                  <a:schemeClr val="tx2"/>
                </a:solidFill>
                <a:latin typeface="+mn-lt"/>
                <a:ea typeface="+mn-ea"/>
                <a:cs typeface="CiscoSans ExtraLight"/>
              </a:defRPr>
            </a:lvl1pPr>
            <a:lvl2pPr marL="114288" indent="-114288" algn="l" defTabSz="914270" rtl="0" eaLnBrk="1" latinLnBrk="0" hangingPunct="1">
              <a:defRPr lang="en-US" sz="2000" kern="1200" dirty="0" smtClean="0">
                <a:solidFill>
                  <a:schemeClr val="accent2"/>
                </a:solidFill>
                <a:latin typeface="Ciscolight" pitchFamily="2" charset="0"/>
                <a:ea typeface="+mn-ea"/>
                <a:cs typeface="+mn-cs"/>
              </a:defRPr>
            </a:lvl2pPr>
            <a:lvl3pPr marL="114288" indent="-114288" algn="l" defTabSz="914270" rtl="0" eaLnBrk="1" latinLnBrk="0" hangingPunct="1">
              <a:defRPr lang="en-US" sz="2000" kern="1200" dirty="0" smtClean="0">
                <a:solidFill>
                  <a:schemeClr val="accent2"/>
                </a:solidFill>
                <a:latin typeface="Ciscolight" pitchFamily="2" charset="0"/>
                <a:ea typeface="+mn-ea"/>
                <a:cs typeface="+mn-cs"/>
              </a:defRPr>
            </a:lvl3pPr>
            <a:lvl4pPr marL="114288" indent="-114288" algn="l" defTabSz="914270" rtl="0" eaLnBrk="1" latinLnBrk="0" hangingPunct="1">
              <a:defRPr lang="en-US" sz="2000" kern="1200" dirty="0" smtClean="0">
                <a:solidFill>
                  <a:schemeClr val="accent2"/>
                </a:solidFill>
                <a:latin typeface="Ciscolight" pitchFamily="2" charset="0"/>
                <a:ea typeface="+mn-ea"/>
                <a:cs typeface="+mn-cs"/>
              </a:defRPr>
            </a:lvl4pPr>
            <a:lvl5pPr marL="114288" indent="-114288" algn="l" defTabSz="914270" rtl="0" eaLnBrk="1" latinLnBrk="0" hangingPunct="1">
              <a:defRPr lang="en-US" sz="2000" kern="1200" dirty="0" smtClean="0">
                <a:solidFill>
                  <a:schemeClr val="accent2"/>
                </a:solidFill>
                <a:latin typeface="Ciscolight" pitchFamily="2" charset="0"/>
                <a:ea typeface="+mn-ea"/>
                <a:cs typeface="+mn-cs"/>
              </a:defRPr>
            </a:lvl5pPr>
          </a:lstStyle>
          <a:p>
            <a:pPr lvl="0"/>
            <a:r>
              <a:rPr lang="en-US" smtClean="0"/>
              <a:t>Edit Master text styles</a:t>
            </a:r>
          </a:p>
        </p:txBody>
      </p:sp>
      <p:sp>
        <p:nvSpPr>
          <p:cNvPr id="19" name="Text Placeholder 18"/>
          <p:cNvSpPr>
            <a:spLocks noGrp="1"/>
          </p:cNvSpPr>
          <p:nvPr>
            <p:ph type="body" sz="quarter" idx="14"/>
          </p:nvPr>
        </p:nvSpPr>
        <p:spPr>
          <a:xfrm>
            <a:off x="6864942" y="4736592"/>
            <a:ext cx="4674993" cy="338328"/>
          </a:xfrm>
          <a:prstGeom prst="rect">
            <a:avLst/>
          </a:prstGeom>
        </p:spPr>
        <p:txBody>
          <a:bodyPr lIns="91420" tIns="45710" rIns="91420" bIns="45710">
            <a:noAutofit/>
          </a:bodyPr>
          <a:lstStyle>
            <a:lvl1pPr marL="0" indent="0">
              <a:buClr>
                <a:schemeClr val="tx2"/>
              </a:buClr>
              <a:buFontTx/>
              <a:buNone/>
              <a:defRPr sz="1600">
                <a:solidFill>
                  <a:schemeClr val="tx2"/>
                </a:solidFill>
                <a:latin typeface="+mn-lt"/>
                <a:cs typeface="CiscoSans ExtraLight"/>
              </a:defRPr>
            </a:lvl1pPr>
          </a:lstStyle>
          <a:p>
            <a:pPr lvl="0"/>
            <a:r>
              <a:rPr lang="en-US" smtClean="0"/>
              <a:t>Edit Master text styles</a:t>
            </a:r>
          </a:p>
        </p:txBody>
      </p:sp>
      <p:sp>
        <p:nvSpPr>
          <p:cNvPr id="9" name="Text Placeholder 3"/>
          <p:cNvSpPr>
            <a:spLocks noGrp="1"/>
          </p:cNvSpPr>
          <p:nvPr>
            <p:ph type="body" sz="quarter" idx="10"/>
          </p:nvPr>
        </p:nvSpPr>
        <p:spPr>
          <a:xfrm>
            <a:off x="583689" y="1797051"/>
            <a:ext cx="5201497" cy="4110792"/>
          </a:xfrm>
          <a:prstGeom prst="rect">
            <a:avLst/>
          </a:prstGeom>
        </p:spPr>
        <p:txBody>
          <a:bodyPr lIns="91420" tIns="45710" rIns="91420" bIns="45710">
            <a:noAutofit/>
          </a:bodyPr>
          <a:lstStyle>
            <a:lvl1pPr marL="304732" indent="-228548">
              <a:lnSpc>
                <a:spcPct val="95000"/>
              </a:lnSpc>
              <a:spcBef>
                <a:spcPts val="1480"/>
              </a:spcBef>
              <a:buClr>
                <a:schemeClr val="tx2"/>
              </a:buClr>
              <a:buSzPct val="80000"/>
              <a:buFont typeface="Arial"/>
              <a:buChar char="•"/>
              <a:defRPr sz="2667" b="0" i="0">
                <a:solidFill>
                  <a:schemeClr val="tx2"/>
                </a:solidFill>
                <a:latin typeface="+mn-lt"/>
                <a:cs typeface="CiscoSans ExtraLight"/>
              </a:defRPr>
            </a:lvl1pPr>
            <a:lvl2pPr marL="609458" indent="-287799">
              <a:lnSpc>
                <a:spcPct val="95000"/>
              </a:lnSpc>
              <a:spcBef>
                <a:spcPts val="600"/>
              </a:spcBef>
              <a:buClr>
                <a:schemeClr val="tx2"/>
              </a:buClr>
              <a:buSzPct val="80000"/>
              <a:buFont typeface="Arial"/>
              <a:buChar char="•"/>
              <a:defRPr sz="2400" b="0" i="0">
                <a:solidFill>
                  <a:schemeClr val="tx2"/>
                </a:solidFill>
                <a:latin typeface="+mn-lt"/>
                <a:cs typeface="CiscoSans ExtraLight"/>
              </a:defRPr>
            </a:lvl2pPr>
            <a:lvl3pPr marL="838006" indent="-228548">
              <a:buClr>
                <a:schemeClr val="tx2"/>
              </a:buClr>
              <a:buSzPct val="80000"/>
              <a:buFont typeface="Arial"/>
              <a:buChar char="•"/>
              <a:defRPr sz="2133" b="0" i="0">
                <a:solidFill>
                  <a:schemeClr val="tx2"/>
                </a:solidFill>
                <a:latin typeface="+mn-lt"/>
                <a:cs typeface="CiscoSans ExtraLight"/>
              </a:defRPr>
            </a:lvl3pPr>
            <a:lvl4pPr marL="1066552" indent="-228548">
              <a:buClr>
                <a:schemeClr val="tx2"/>
              </a:buClr>
              <a:buSzPct val="80000"/>
              <a:buFont typeface="Arial"/>
              <a:buChar char="•"/>
              <a:defRPr sz="1867" b="0" i="0">
                <a:solidFill>
                  <a:schemeClr val="tx2"/>
                </a:solidFill>
                <a:latin typeface="+mn-lt"/>
                <a:cs typeface="CiscoSans ExtraLight"/>
              </a:defRPr>
            </a:lvl4pPr>
            <a:lvl5pPr marL="1295097" indent="-228548">
              <a:buClr>
                <a:schemeClr val="tx2"/>
              </a:buClr>
              <a:buSzPct val="80000"/>
              <a:buFont typeface="Arial"/>
              <a:buChar char="•"/>
              <a:defRPr sz="1600" b="0" i="0">
                <a:solidFill>
                  <a:schemeClr val="tx2"/>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073727221"/>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A8E3030-2A48-4023-BA48-06821DE7486F}" type="datetimeFigureOut">
              <a:rPr lang="en-US" smtClean="0"/>
              <a:t>2017-03-30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3807E2-E22F-4F57-9959-B266EF387FDF}" type="slidenum">
              <a:rPr lang="en-US" smtClean="0"/>
              <a:t>‹#›</a:t>
            </a:fld>
            <a:endParaRPr lang="en-US"/>
          </a:p>
        </p:txBody>
      </p:sp>
    </p:spTree>
    <p:extLst>
      <p:ext uri="{BB962C8B-B14F-4D97-AF65-F5344CB8AC3E}">
        <p14:creationId xmlns:p14="http://schemas.microsoft.com/office/powerpoint/2010/main" val="3000135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12631"/>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483042257"/>
      </p:ext>
    </p:extLst>
  </p:cSld>
  <p:clrMapOvr>
    <a:masterClrMapping/>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2"/>
                </a:solidFill>
                <a:latin typeface="+mj-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smtClean="0"/>
              <a:t>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6133" b="0" i="1" spc="0" baseline="0">
                <a:solidFill>
                  <a:schemeClr val="tx2"/>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240929042"/>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6146800" y="812801"/>
            <a:ext cx="0" cy="5312833"/>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618351" y="1918747"/>
            <a:ext cx="5093797" cy="3020519"/>
          </a:xfrm>
        </p:spPr>
        <p:txBody>
          <a:bodyPr lIns="61715" tIns="34288" rIns="61715" bIns="34288" rtlCol="0">
            <a:noAutofit/>
          </a:bodyPr>
          <a:lstStyle>
            <a:lvl1pPr marL="0" indent="0" algn="l" defTabSz="914308" rtl="0" eaLnBrk="1" latinLnBrk="0" hangingPunct="1">
              <a:lnSpc>
                <a:spcPct val="80000"/>
              </a:lnSpc>
              <a:spcBef>
                <a:spcPct val="0"/>
              </a:spcBef>
              <a:buClr>
                <a:schemeClr val="tx1"/>
              </a:buClr>
              <a:buFont typeface="Ciscolight" pitchFamily="2" charset="0"/>
              <a:buNone/>
              <a:defRPr lang="en-US" sz="6000" b="0" kern="1200" spc="0" baseline="0" dirty="0">
                <a:solidFill>
                  <a:srgbClr val="555558"/>
                </a:solidFill>
                <a:latin typeface="+mj-lt"/>
                <a:ea typeface="+mj-ea"/>
                <a:cs typeface="+mj-cs"/>
              </a:defRPr>
            </a:lvl1pPr>
          </a:lstStyle>
          <a:p>
            <a:r>
              <a:rPr lang="en-US" smtClean="0"/>
              <a:t>Click to edit Master title style</a:t>
            </a:r>
            <a:endParaRPr lang="en-US" dirty="0"/>
          </a:p>
        </p:txBody>
      </p:sp>
      <p:sp>
        <p:nvSpPr>
          <p:cNvPr id="9" name="Text Placeholder 3"/>
          <p:cNvSpPr>
            <a:spLocks noGrp="1"/>
          </p:cNvSpPr>
          <p:nvPr>
            <p:ph type="body" sz="quarter" idx="11"/>
          </p:nvPr>
        </p:nvSpPr>
        <p:spPr>
          <a:xfrm>
            <a:off x="6563360" y="872691"/>
            <a:ext cx="5154507" cy="5120640"/>
          </a:xfrm>
          <a:prstGeom prst="rect">
            <a:avLst/>
          </a:prstGeom>
        </p:spPr>
        <p:txBody>
          <a:bodyPr lIns="91420" tIns="45710" rIns="91420" bIns="45710" anchor="ctr" anchorCtr="0">
            <a:noAutofit/>
          </a:bodyPr>
          <a:lstStyle>
            <a:lvl1pPr marL="0" indent="0">
              <a:buFontTx/>
              <a:buNone/>
              <a:defRPr sz="2133" baseline="0">
                <a:solidFill>
                  <a:schemeClr val="tx2"/>
                </a:solidFill>
                <a:latin typeface="+mn-lt"/>
              </a:defRPr>
            </a:lvl1pPr>
            <a:lvl2pPr>
              <a:defRPr sz="2000"/>
            </a:lvl2pPr>
            <a:lvl3pPr>
              <a:defRPr sz="2000"/>
            </a:lvl3pPr>
            <a:lvl4pPr>
              <a:defRPr sz="2000"/>
            </a:lvl4pPr>
            <a:lvl5pPr>
              <a:defRPr sz="2000"/>
            </a:lvl5pPr>
          </a:lstStyle>
          <a:p>
            <a:pPr lvl="0"/>
            <a:r>
              <a:rPr lang="en-US" smtClean="0"/>
              <a:t>Edit Master text styles</a:t>
            </a:r>
          </a:p>
        </p:txBody>
      </p:sp>
    </p:spTree>
    <p:extLst>
      <p:ext uri="{BB962C8B-B14F-4D97-AF65-F5344CB8AC3E}">
        <p14:creationId xmlns:p14="http://schemas.microsoft.com/office/powerpoint/2010/main" val="132074567"/>
      </p:ext>
    </p:extLst>
  </p:cSld>
  <p:clrMapOvr>
    <a:masterClrMapping/>
  </p:clrMapOvr>
  <p:transition spd="slow">
    <p:wip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83688" y="1797051"/>
            <a:ext cx="11127317" cy="3544971"/>
          </a:xfrm>
          <a:prstGeom prst="rect">
            <a:avLst/>
          </a:prstGeom>
        </p:spPr>
        <p:txBody>
          <a:bodyPr lIns="91420" tIns="45710" rIns="91420" bIns="45710">
            <a:noAutofit/>
          </a:bodyPr>
          <a:lstStyle>
            <a:lvl1pPr marL="0" indent="0" algn="ctr">
              <a:buNone/>
              <a:defRPr sz="2667" baseline="0">
                <a:solidFill>
                  <a:schemeClr val="tx2"/>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2133" b="0" i="0">
                <a:solidFill>
                  <a:schemeClr val="tx2"/>
                </a:solidFill>
                <a:latin typeface="+mj-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smtClean="0"/>
              <a:t>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4269061482"/>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83688" y="1799167"/>
            <a:ext cx="11127317" cy="3547533"/>
          </a:xfrm>
          <a:prstGeom prst="rect">
            <a:avLst/>
          </a:prstGeom>
        </p:spPr>
        <p:txBody>
          <a:bodyPr vert="horz" lIns="91420" tIns="45710" rIns="91420" bIns="45710">
            <a:noAutofit/>
          </a:bodyPr>
          <a:lstStyle>
            <a:lvl1pPr marL="0" indent="0" algn="ctr">
              <a:buNone/>
              <a:defRPr sz="2667" b="0" i="0">
                <a:solidFill>
                  <a:schemeClr val="tx2"/>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2133" b="0" i="0">
                <a:solidFill>
                  <a:schemeClr val="tx2"/>
                </a:solidFill>
                <a:latin typeface="+mj-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smtClean="0"/>
              <a:t>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514806701"/>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583689" y="1799275"/>
            <a:ext cx="5342668" cy="4054364"/>
          </a:xfrm>
          <a:prstGeom prst="rect">
            <a:avLst/>
          </a:prstGeom>
        </p:spPr>
        <p:txBody>
          <a:bodyPr lIns="91420" tIns="45710" rIns="91420" bIns="45710"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3" name="Chart Placeholder 2"/>
          <p:cNvSpPr>
            <a:spLocks noGrp="1"/>
          </p:cNvSpPr>
          <p:nvPr>
            <p:ph type="chart" sz="quarter" idx="12"/>
          </p:nvPr>
        </p:nvSpPr>
        <p:spPr>
          <a:xfrm>
            <a:off x="6279877" y="1799166"/>
            <a:ext cx="5431128" cy="4052529"/>
          </a:xfrm>
          <a:prstGeom prst="rect">
            <a:avLst/>
          </a:prstGeom>
        </p:spPr>
        <p:txBody>
          <a:bodyPr vert="horz" lIns="91420" tIns="45710" rIns="91420" bIns="45710">
            <a:noAutofit/>
          </a:bodyPr>
          <a:lstStyle>
            <a:lvl1pPr marL="0" indent="0" algn="ctr">
              <a:buNone/>
              <a:defRPr sz="2667">
                <a:solidFill>
                  <a:schemeClr val="tx2"/>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627976909"/>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583689" y="1799139"/>
            <a:ext cx="5338660" cy="4054500"/>
          </a:xfrm>
          <a:prstGeom prst="rect">
            <a:avLst/>
          </a:prstGeom>
        </p:spPr>
        <p:txBody>
          <a:bodyPr lIns="91420" tIns="45710" rIns="91420" bIns="45710" anchor="ctr" anchorCtr="0">
            <a:noAutofit/>
          </a:bodyPr>
          <a:lstStyle>
            <a:lvl1pPr marL="0" indent="0">
              <a:buNone/>
              <a:defRPr sz="32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1" name="Picture Placeholder 2"/>
          <p:cNvSpPr>
            <a:spLocks noGrp="1"/>
          </p:cNvSpPr>
          <p:nvPr>
            <p:ph type="pic" sz="quarter" idx="10"/>
          </p:nvPr>
        </p:nvSpPr>
        <p:spPr>
          <a:xfrm>
            <a:off x="6277480" y="1799167"/>
            <a:ext cx="5433525" cy="4054944"/>
          </a:xfrm>
          <a:prstGeom prst="rect">
            <a:avLst/>
          </a:prstGeom>
        </p:spPr>
        <p:txBody>
          <a:bodyPr vert="horz" lIns="91420" tIns="45710" rIns="91420" bIns="45710">
            <a:noAutofit/>
          </a:bodyPr>
          <a:lstStyle>
            <a:lvl1pPr marL="0" indent="0" algn="ctr">
              <a:buNone/>
              <a:defRPr sz="2667" b="0" i="0">
                <a:solidFill>
                  <a:schemeClr val="tx2"/>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529836311"/>
      </p:ext>
    </p:extLst>
  </p:cSld>
  <p:clrMapOvr>
    <a:masterClrMapping/>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Oval 8"/>
          <p:cNvSpPr/>
          <p:nvPr/>
        </p:nvSpPr>
        <p:spPr>
          <a:xfrm>
            <a:off x="8113185" y="2163234"/>
            <a:ext cx="3092449" cy="3090333"/>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cs typeface="Arial"/>
            </a:endParaRPr>
          </a:p>
        </p:txBody>
      </p:sp>
      <p:sp>
        <p:nvSpPr>
          <p:cNvPr id="10" name="Oval 9"/>
          <p:cNvSpPr/>
          <p:nvPr/>
        </p:nvSpPr>
        <p:spPr>
          <a:xfrm>
            <a:off x="4563533" y="2163234"/>
            <a:ext cx="3092451" cy="309033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cs typeface="Arial"/>
            </a:endParaRPr>
          </a:p>
        </p:txBody>
      </p:sp>
      <p:sp>
        <p:nvSpPr>
          <p:cNvPr id="11" name="Oval 10"/>
          <p:cNvSpPr/>
          <p:nvPr/>
        </p:nvSpPr>
        <p:spPr>
          <a:xfrm>
            <a:off x="1018118" y="2163234"/>
            <a:ext cx="3092449" cy="309033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cs typeface="Aria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17"/>
          <p:cNvSpPr>
            <a:spLocks noGrp="1"/>
          </p:cNvSpPr>
          <p:nvPr>
            <p:ph type="body" sz="quarter" idx="11"/>
          </p:nvPr>
        </p:nvSpPr>
        <p:spPr>
          <a:xfrm>
            <a:off x="1036647" y="3733524"/>
            <a:ext cx="3056181" cy="804881"/>
          </a:xfrm>
          <a:prstGeom prst="rect">
            <a:avLst/>
          </a:prstGeom>
        </p:spPr>
        <p:txBody>
          <a:bodyPr lIns="91420" tIns="45710" rIns="91420" bIns="45710" anchor="ctr" anchorCtr="0">
            <a:noAutofit/>
          </a:bodyPr>
          <a:lstStyle>
            <a:lvl1pPr marL="0" indent="0" algn="ctr">
              <a:buNone/>
              <a:defRPr sz="2667"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8" name="Text Placeholder 17"/>
          <p:cNvSpPr>
            <a:spLocks noGrp="1"/>
          </p:cNvSpPr>
          <p:nvPr>
            <p:ph type="body" sz="quarter" idx="12"/>
          </p:nvPr>
        </p:nvSpPr>
        <p:spPr>
          <a:xfrm>
            <a:off x="4581926" y="3730928"/>
            <a:ext cx="3056181" cy="804881"/>
          </a:xfrm>
          <a:prstGeom prst="rect">
            <a:avLst/>
          </a:prstGeom>
        </p:spPr>
        <p:txBody>
          <a:bodyPr lIns="91420" tIns="45710" rIns="91420" bIns="45710" anchor="ctr" anchorCtr="0">
            <a:noAutofit/>
          </a:bodyPr>
          <a:lstStyle>
            <a:lvl1pPr marL="0" indent="0" algn="ctr">
              <a:buNone/>
              <a:defRPr sz="2667"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9" name="Text Placeholder 17"/>
          <p:cNvSpPr>
            <a:spLocks noGrp="1"/>
          </p:cNvSpPr>
          <p:nvPr>
            <p:ph type="body" sz="quarter" idx="13"/>
          </p:nvPr>
        </p:nvSpPr>
        <p:spPr>
          <a:xfrm>
            <a:off x="8131107" y="3730928"/>
            <a:ext cx="3056181" cy="804881"/>
          </a:xfrm>
          <a:prstGeom prst="rect">
            <a:avLst/>
          </a:prstGeom>
        </p:spPr>
        <p:txBody>
          <a:bodyPr lIns="91420" tIns="45710" rIns="91420" bIns="45710" anchor="ctr" anchorCtr="0">
            <a:noAutofit/>
          </a:bodyPr>
          <a:lstStyle>
            <a:lvl1pPr marL="0" indent="0" algn="ctr">
              <a:buNone/>
              <a:defRPr sz="2667"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4" name="Picture Placeholder 5"/>
          <p:cNvSpPr>
            <a:spLocks noGrp="1"/>
          </p:cNvSpPr>
          <p:nvPr>
            <p:ph type="pic" sz="quarter" idx="14"/>
          </p:nvPr>
        </p:nvSpPr>
        <p:spPr>
          <a:xfrm>
            <a:off x="2027767" y="2857372"/>
            <a:ext cx="1051984" cy="1051984"/>
          </a:xfrm>
          <a:prstGeom prst="rect">
            <a:avLst/>
          </a:prstGeom>
        </p:spPr>
        <p:txBody>
          <a:bodyPr vert="horz"/>
          <a:lstStyle>
            <a:lvl1pPr marL="0" indent="0" algn="ctr">
              <a:buNone/>
              <a:defRPr sz="1600">
                <a:solidFill>
                  <a:schemeClr val="bg1"/>
                </a:solidFill>
              </a:defRPr>
            </a:lvl1pPr>
          </a:lstStyle>
          <a:p>
            <a:pPr lvl="0"/>
            <a:r>
              <a:rPr lang="en-US" noProof="0" smtClean="0"/>
              <a:t>Click icon to add picture</a:t>
            </a:r>
            <a:endParaRPr lang="en-US" noProof="0" dirty="0"/>
          </a:p>
        </p:txBody>
      </p:sp>
      <p:sp>
        <p:nvSpPr>
          <p:cNvPr id="16" name="Picture Placeholder 5"/>
          <p:cNvSpPr>
            <a:spLocks noGrp="1"/>
          </p:cNvSpPr>
          <p:nvPr>
            <p:ph type="pic" sz="quarter" idx="15"/>
          </p:nvPr>
        </p:nvSpPr>
        <p:spPr>
          <a:xfrm>
            <a:off x="5603827" y="2870412"/>
            <a:ext cx="1051984" cy="1051984"/>
          </a:xfrm>
          <a:prstGeom prst="rect">
            <a:avLst/>
          </a:prstGeom>
        </p:spPr>
        <p:txBody>
          <a:bodyPr vert="horz"/>
          <a:lstStyle>
            <a:lvl1pPr marL="0" indent="0" algn="ctr">
              <a:buNone/>
              <a:defRPr sz="1600">
                <a:solidFill>
                  <a:schemeClr val="bg1"/>
                </a:solidFill>
              </a:defRPr>
            </a:lvl1pPr>
          </a:lstStyle>
          <a:p>
            <a:pPr lvl="0"/>
            <a:r>
              <a:rPr lang="en-US" noProof="0" smtClean="0"/>
              <a:t>Click icon to add picture</a:t>
            </a:r>
            <a:endParaRPr lang="en-US" noProof="0" dirty="0"/>
          </a:p>
        </p:txBody>
      </p:sp>
      <p:sp>
        <p:nvSpPr>
          <p:cNvPr id="21" name="Picture Placeholder 5"/>
          <p:cNvSpPr>
            <a:spLocks noGrp="1"/>
          </p:cNvSpPr>
          <p:nvPr>
            <p:ph type="pic" sz="quarter" idx="16"/>
          </p:nvPr>
        </p:nvSpPr>
        <p:spPr>
          <a:xfrm>
            <a:off x="9122480" y="2857372"/>
            <a:ext cx="1051984" cy="1051984"/>
          </a:xfrm>
          <a:prstGeom prst="rect">
            <a:avLst/>
          </a:prstGeom>
        </p:spPr>
        <p:txBody>
          <a:bodyPr vert="horz"/>
          <a:lstStyle>
            <a:lvl1pPr marL="0" indent="0" algn="ctr">
              <a:buNone/>
              <a:defRPr sz="1600">
                <a:solidFill>
                  <a:schemeClr val="bg1"/>
                </a:solidFill>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330319658"/>
      </p:ext>
    </p:extLst>
  </p:cSld>
  <p:clrMapOvr>
    <a:masterClrMapping/>
  </p:clrMapOvr>
  <p:transition spd="slow">
    <p:wip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1032934" y="2163234"/>
            <a:ext cx="3075517" cy="3075517"/>
          </a:xfrm>
          <a:prstGeom prst="ellipse">
            <a:avLst/>
          </a:prstGeom>
          <a:solidFill>
            <a:srgbClr val="000000">
              <a:alpha val="30196"/>
            </a:srgbClr>
          </a:solidFill>
          <a:ln>
            <a:noFill/>
          </a:ln>
          <a:extLst>
            <a:ext uri="{91240B29-F687-4f45-9708-019B960494DF}">
              <a14:hiddenLine xmlns="" xmlns:a14="http://schemas.microsoft.com/office/drawing/2010/main" w="25400" algn="ctr">
                <a:solidFill>
                  <a:srgbClr val="000000"/>
                </a:solidFill>
                <a:round/>
                <a:headEnd/>
                <a:tailEnd/>
              </a14:hiddenLine>
            </a:ext>
          </a:extLst>
        </p:spPr>
        <p:txBody>
          <a:bodyPr lIns="91436" tIns="45719" rIns="91436" bIns="4571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1219170" eaLnBrk="1" hangingPunct="1"/>
            <a:endParaRPr lang="en-US" altLang="en-US" sz="2400">
              <a:solidFill>
                <a:srgbClr val="FFFFFF"/>
              </a:solidFill>
            </a:endParaRPr>
          </a:p>
        </p:txBody>
      </p:sp>
      <p:sp>
        <p:nvSpPr>
          <p:cNvPr id="13" name="Oval 7"/>
          <p:cNvSpPr>
            <a:spLocks noChangeArrowheads="1"/>
          </p:cNvSpPr>
          <p:nvPr/>
        </p:nvSpPr>
        <p:spPr bwMode="auto">
          <a:xfrm>
            <a:off x="4563534" y="2163234"/>
            <a:ext cx="3075517" cy="3075517"/>
          </a:xfrm>
          <a:prstGeom prst="ellipse">
            <a:avLst/>
          </a:prstGeom>
          <a:solidFill>
            <a:srgbClr val="000000">
              <a:alpha val="30196"/>
            </a:srgbClr>
          </a:solidFill>
          <a:ln>
            <a:noFill/>
          </a:ln>
          <a:extLst>
            <a:ext uri="{91240B29-F687-4f45-9708-019B960494DF}">
              <a14:hiddenLine xmlns="" xmlns:a14="http://schemas.microsoft.com/office/drawing/2010/main" w="25400" algn="ctr">
                <a:solidFill>
                  <a:srgbClr val="000000"/>
                </a:solidFill>
                <a:round/>
                <a:headEnd/>
                <a:tailEnd/>
              </a14:hiddenLine>
            </a:ext>
          </a:extLst>
        </p:spPr>
        <p:txBody>
          <a:bodyPr lIns="91436" tIns="45719" rIns="91436" bIns="4571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1219170" eaLnBrk="1" hangingPunct="1"/>
            <a:endParaRPr lang="en-US" altLang="en-US" sz="2400">
              <a:solidFill>
                <a:srgbClr val="FFFFFF"/>
              </a:solidFill>
            </a:endParaRPr>
          </a:p>
        </p:txBody>
      </p:sp>
      <p:sp>
        <p:nvSpPr>
          <p:cNvPr id="14" name="Oval 8"/>
          <p:cNvSpPr>
            <a:spLocks noChangeArrowheads="1"/>
          </p:cNvSpPr>
          <p:nvPr/>
        </p:nvSpPr>
        <p:spPr bwMode="auto">
          <a:xfrm>
            <a:off x="8117417" y="2163234"/>
            <a:ext cx="3073400" cy="3075517"/>
          </a:xfrm>
          <a:prstGeom prst="ellipse">
            <a:avLst/>
          </a:prstGeom>
          <a:solidFill>
            <a:srgbClr val="000000">
              <a:alpha val="30196"/>
            </a:srgbClr>
          </a:solidFill>
          <a:ln>
            <a:noFill/>
          </a:ln>
          <a:extLst>
            <a:ext uri="{91240B29-F687-4f45-9708-019B960494DF}">
              <a14:hiddenLine xmlns="" xmlns:a14="http://schemas.microsoft.com/office/drawing/2010/main" w="25400" algn="ctr">
                <a:solidFill>
                  <a:srgbClr val="000000"/>
                </a:solidFill>
                <a:round/>
                <a:headEnd/>
                <a:tailEnd/>
              </a14:hiddenLine>
            </a:ext>
          </a:extLst>
        </p:spPr>
        <p:txBody>
          <a:bodyPr lIns="91436" tIns="45719" rIns="91436" bIns="4571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1219170" eaLnBrk="1" hangingPunct="1"/>
            <a:endParaRPr lang="en-US" altLang="en-US" sz="2400">
              <a:solidFill>
                <a:srgbClr val="FFFFFF"/>
              </a:solidFill>
            </a:endParaRPr>
          </a:p>
        </p:txBody>
      </p:sp>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en-US" smtClean="0"/>
              <a:t>Click to edit Master title style</a:t>
            </a:r>
            <a:endParaRPr lang="en-GB" dirty="0"/>
          </a:p>
        </p:txBody>
      </p:sp>
      <p:sp>
        <p:nvSpPr>
          <p:cNvPr id="35" name="Picture Placeholder 25"/>
          <p:cNvSpPr>
            <a:spLocks noGrp="1"/>
          </p:cNvSpPr>
          <p:nvPr>
            <p:ph type="pic" sz="quarter" idx="10"/>
          </p:nvPr>
        </p:nvSpPr>
        <p:spPr>
          <a:xfrm>
            <a:off x="1033287" y="2163193"/>
            <a:ext cx="3074624" cy="3074624"/>
          </a:xfrm>
          <a:prstGeom prst="ellipse">
            <a:avLst/>
          </a:prstGeom>
          <a:solidFill>
            <a:schemeClr val="bg1">
              <a:alpha val="30000"/>
            </a:schemeClr>
          </a:solidFill>
          <a:ln>
            <a:noFill/>
          </a:ln>
          <a:effectLst/>
        </p:spPr>
        <p:txBody>
          <a:bodyPr lIns="91424" tIns="45712" rIns="91424" bIns="45712" anchor="ctr" anchorCtr="0"/>
          <a:lstStyle>
            <a:lvl1pPr algn="l">
              <a:buFontTx/>
              <a:buNone/>
              <a:defRPr sz="1733" baseline="0">
                <a:solidFill>
                  <a:schemeClr val="tx1"/>
                </a:solidFill>
                <a:latin typeface="+mj-lt"/>
              </a:defRPr>
            </a:lvl1pPr>
          </a:lstStyle>
          <a:p>
            <a:pPr lvl="0"/>
            <a:r>
              <a:rPr lang="en-US" noProof="0" smtClean="0"/>
              <a:t>Click icon to add picture</a:t>
            </a:r>
            <a:endParaRPr lang="en-US" noProof="0" dirty="0"/>
          </a:p>
        </p:txBody>
      </p:sp>
      <p:sp>
        <p:nvSpPr>
          <p:cNvPr id="37" name="Picture Placeholder 25"/>
          <p:cNvSpPr>
            <a:spLocks noGrp="1"/>
          </p:cNvSpPr>
          <p:nvPr>
            <p:ph type="pic" sz="quarter" idx="11"/>
          </p:nvPr>
        </p:nvSpPr>
        <p:spPr>
          <a:xfrm>
            <a:off x="4563981" y="2163193"/>
            <a:ext cx="3074624" cy="3074624"/>
          </a:xfrm>
          <a:prstGeom prst="ellipse">
            <a:avLst/>
          </a:prstGeom>
          <a:solidFill>
            <a:schemeClr val="bg1">
              <a:alpha val="30000"/>
            </a:schemeClr>
          </a:solidFill>
          <a:ln>
            <a:noFill/>
          </a:ln>
          <a:effectLst/>
        </p:spPr>
        <p:txBody>
          <a:bodyPr lIns="91424" tIns="45712" rIns="91424" bIns="45712" anchor="ctr" anchorCtr="0"/>
          <a:lstStyle>
            <a:lvl1pPr algn="l">
              <a:buFontTx/>
              <a:buNone/>
              <a:defRPr sz="1733">
                <a:solidFill>
                  <a:schemeClr val="tx1"/>
                </a:solidFill>
                <a:latin typeface="+mj-lt"/>
              </a:defRPr>
            </a:lvl1pPr>
          </a:lstStyle>
          <a:p>
            <a:pPr lvl="0"/>
            <a:r>
              <a:rPr lang="en-US" noProof="0" smtClean="0"/>
              <a:t>Click icon to add picture</a:t>
            </a:r>
            <a:endParaRPr lang="en-US" noProof="0" dirty="0"/>
          </a:p>
        </p:txBody>
      </p:sp>
      <p:sp>
        <p:nvSpPr>
          <p:cNvPr id="39" name="Picture Placeholder 25"/>
          <p:cNvSpPr>
            <a:spLocks noGrp="1"/>
          </p:cNvSpPr>
          <p:nvPr>
            <p:ph type="pic" sz="quarter" idx="12"/>
          </p:nvPr>
        </p:nvSpPr>
        <p:spPr>
          <a:xfrm>
            <a:off x="8116671" y="2163193"/>
            <a:ext cx="3074624" cy="3074624"/>
          </a:xfrm>
          <a:prstGeom prst="ellipse">
            <a:avLst/>
          </a:prstGeom>
          <a:solidFill>
            <a:schemeClr val="bg1">
              <a:alpha val="30000"/>
            </a:schemeClr>
          </a:solidFill>
          <a:ln>
            <a:noFill/>
          </a:ln>
          <a:effectLst/>
        </p:spPr>
        <p:txBody>
          <a:bodyPr lIns="91424" tIns="45712" rIns="91424" bIns="45712" anchor="ctr" anchorCtr="0"/>
          <a:lstStyle>
            <a:lvl1pPr algn="l">
              <a:buFontTx/>
              <a:buNone/>
              <a:defRPr sz="1733">
                <a:solidFill>
                  <a:schemeClr val="tx1"/>
                </a:solidFill>
                <a:latin typeface="+mj-lt"/>
              </a:defRPr>
            </a:lvl1pPr>
          </a:lstStyle>
          <a:p>
            <a:pPr lvl="0"/>
            <a:r>
              <a:rPr lang="en-US" noProof="0" smtClean="0"/>
              <a:t>Click icon to add picture</a:t>
            </a:r>
            <a:endParaRPr lang="en-US" noProof="0" dirty="0"/>
          </a:p>
        </p:txBody>
      </p:sp>
      <p:sp>
        <p:nvSpPr>
          <p:cNvPr id="9" name="Text Placeholder 17"/>
          <p:cNvSpPr>
            <a:spLocks noGrp="1"/>
          </p:cNvSpPr>
          <p:nvPr>
            <p:ph type="body" sz="quarter" idx="13"/>
          </p:nvPr>
        </p:nvSpPr>
        <p:spPr>
          <a:xfrm>
            <a:off x="1051730" y="5164185"/>
            <a:ext cx="3056181" cy="804881"/>
          </a:xfrm>
          <a:prstGeom prst="rect">
            <a:avLst/>
          </a:prstGeom>
        </p:spPr>
        <p:txBody>
          <a:bodyPr lIns="91420" tIns="45710" rIns="91420" bIns="45710" anchor="ctr" anchorCtr="0">
            <a:noAutofit/>
          </a:bodyPr>
          <a:lstStyle>
            <a:lvl1pPr marL="0" indent="0" algn="ctr">
              <a:buNone/>
              <a:defRPr sz="2667"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0" name="Text Placeholder 17"/>
          <p:cNvSpPr>
            <a:spLocks noGrp="1"/>
          </p:cNvSpPr>
          <p:nvPr>
            <p:ph type="body" sz="quarter" idx="14"/>
          </p:nvPr>
        </p:nvSpPr>
        <p:spPr>
          <a:xfrm>
            <a:off x="4582424" y="5161589"/>
            <a:ext cx="3056181" cy="804881"/>
          </a:xfrm>
          <a:prstGeom prst="rect">
            <a:avLst/>
          </a:prstGeom>
        </p:spPr>
        <p:txBody>
          <a:bodyPr lIns="91420" tIns="45710" rIns="91420" bIns="45710" anchor="ctr" anchorCtr="0">
            <a:noAutofit/>
          </a:bodyPr>
          <a:lstStyle>
            <a:lvl1pPr marL="0" indent="0" algn="ctr">
              <a:buNone/>
              <a:defRPr sz="2667"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1" name="Text Placeholder 17"/>
          <p:cNvSpPr>
            <a:spLocks noGrp="1"/>
          </p:cNvSpPr>
          <p:nvPr>
            <p:ph type="body" sz="quarter" idx="15"/>
          </p:nvPr>
        </p:nvSpPr>
        <p:spPr>
          <a:xfrm>
            <a:off x="8135114" y="5161589"/>
            <a:ext cx="3056181" cy="804881"/>
          </a:xfrm>
          <a:prstGeom prst="rect">
            <a:avLst/>
          </a:prstGeom>
        </p:spPr>
        <p:txBody>
          <a:bodyPr lIns="91420" tIns="45710" rIns="91420" bIns="45710" anchor="ctr" anchorCtr="0">
            <a:noAutofit/>
          </a:bodyPr>
          <a:lstStyle>
            <a:lvl1pPr marL="0" indent="0" algn="ctr">
              <a:buNone/>
              <a:defRPr sz="2667"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Tree>
    <p:extLst>
      <p:ext uri="{BB962C8B-B14F-4D97-AF65-F5344CB8AC3E}">
        <p14:creationId xmlns:p14="http://schemas.microsoft.com/office/powerpoint/2010/main" val="2294538271"/>
      </p:ext>
    </p:extLst>
  </p:cSld>
  <p:clrMapOvr>
    <a:masterClrMapping/>
  </p:clrMapOvr>
  <p:transition spd="slow">
    <p:wip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12" name="Oval 11"/>
          <p:cNvSpPr/>
          <p:nvPr userDrawn="1"/>
        </p:nvSpPr>
        <p:spPr>
          <a:xfrm>
            <a:off x="767480" y="3403400"/>
            <a:ext cx="931499" cy="931499"/>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5333" dirty="0" smtClean="0">
              <a:solidFill>
                <a:srgbClr val="049FD9"/>
              </a:solidFill>
              <a:cs typeface="Arial"/>
            </a:endParaRPr>
          </a:p>
        </p:txBody>
      </p:sp>
      <p:sp>
        <p:nvSpPr>
          <p:cNvPr id="15" name="Oval 14"/>
          <p:cNvSpPr/>
          <p:nvPr userDrawn="1"/>
        </p:nvSpPr>
        <p:spPr>
          <a:xfrm>
            <a:off x="767480" y="1902143"/>
            <a:ext cx="931499" cy="931499"/>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5333" dirty="0" smtClean="0">
              <a:ln>
                <a:solidFill>
                  <a:schemeClr val="bg2"/>
                </a:solidFill>
              </a:ln>
              <a:solidFill>
                <a:srgbClr val="049FD9"/>
              </a:solidFill>
              <a:cs typeface="Arial"/>
            </a:endParaRPr>
          </a:p>
        </p:txBody>
      </p:sp>
      <p:sp>
        <p:nvSpPr>
          <p:cNvPr id="22" name="Oval 21"/>
          <p:cNvSpPr/>
          <p:nvPr userDrawn="1"/>
        </p:nvSpPr>
        <p:spPr>
          <a:xfrm>
            <a:off x="767480" y="4870791"/>
            <a:ext cx="931499" cy="931499"/>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5333" dirty="0" smtClean="0">
              <a:solidFill>
                <a:srgbClr val="049FD9"/>
              </a:solidFill>
              <a:cs typeface="Arial"/>
            </a:endParaRPr>
          </a:p>
        </p:txBody>
      </p:sp>
      <p:sp>
        <p:nvSpPr>
          <p:cNvPr id="24" name="Text Placeholder 17"/>
          <p:cNvSpPr>
            <a:spLocks noGrp="1"/>
          </p:cNvSpPr>
          <p:nvPr>
            <p:ph type="body" sz="quarter" idx="13"/>
          </p:nvPr>
        </p:nvSpPr>
        <p:spPr>
          <a:xfrm>
            <a:off x="1820333" y="1910030"/>
            <a:ext cx="7298267" cy="924508"/>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5" name="Text Placeholder 17"/>
          <p:cNvSpPr>
            <a:spLocks noGrp="1"/>
          </p:cNvSpPr>
          <p:nvPr>
            <p:ph type="body" sz="quarter" idx="14"/>
          </p:nvPr>
        </p:nvSpPr>
        <p:spPr>
          <a:xfrm>
            <a:off x="1820333" y="3410391"/>
            <a:ext cx="7298267" cy="924508"/>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6" name="Text Placeholder 17"/>
          <p:cNvSpPr>
            <a:spLocks noGrp="1"/>
          </p:cNvSpPr>
          <p:nvPr>
            <p:ph type="body" sz="quarter" idx="15"/>
          </p:nvPr>
        </p:nvSpPr>
        <p:spPr>
          <a:xfrm>
            <a:off x="1820333" y="4870791"/>
            <a:ext cx="7298267" cy="924508"/>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7" name="Text Placeholder 17"/>
          <p:cNvSpPr>
            <a:spLocks noGrp="1"/>
          </p:cNvSpPr>
          <p:nvPr>
            <p:ph type="body" sz="quarter" idx="16" hasCustomPrompt="1"/>
          </p:nvPr>
        </p:nvSpPr>
        <p:spPr>
          <a:xfrm>
            <a:off x="767481" y="1900269"/>
            <a:ext cx="931499" cy="924508"/>
          </a:xfrm>
          <a:prstGeom prst="rect">
            <a:avLst/>
          </a:prstGeom>
        </p:spPr>
        <p:txBody>
          <a:bodyPr lIns="91420" tIns="45710" rIns="91420" bIns="45710" anchor="ctr" anchorCtr="0">
            <a:noAutofit/>
          </a:bodyPr>
          <a:lstStyle>
            <a:lvl1pPr marL="0" indent="0" algn="ctr">
              <a:buNone/>
              <a:defRPr sz="5333"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13" name="Text Placeholder 17"/>
          <p:cNvSpPr>
            <a:spLocks noGrp="1"/>
          </p:cNvSpPr>
          <p:nvPr>
            <p:ph type="body" sz="quarter" idx="17" hasCustomPrompt="1"/>
          </p:nvPr>
        </p:nvSpPr>
        <p:spPr>
          <a:xfrm>
            <a:off x="767480" y="3388917"/>
            <a:ext cx="931499" cy="924508"/>
          </a:xfrm>
          <a:prstGeom prst="rect">
            <a:avLst/>
          </a:prstGeom>
        </p:spPr>
        <p:txBody>
          <a:bodyPr lIns="91420" tIns="45710" rIns="91420" bIns="45710" anchor="ctr" anchorCtr="0">
            <a:noAutofit/>
          </a:bodyPr>
          <a:lstStyle>
            <a:lvl1pPr marL="0" indent="0" algn="ctr">
              <a:buNone/>
              <a:defRPr sz="5333"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14" name="Text Placeholder 17"/>
          <p:cNvSpPr>
            <a:spLocks noGrp="1"/>
          </p:cNvSpPr>
          <p:nvPr>
            <p:ph type="body" sz="quarter" idx="18" hasCustomPrompt="1"/>
          </p:nvPr>
        </p:nvSpPr>
        <p:spPr>
          <a:xfrm>
            <a:off x="767481" y="4877782"/>
            <a:ext cx="931499" cy="924508"/>
          </a:xfrm>
          <a:prstGeom prst="rect">
            <a:avLst/>
          </a:prstGeom>
        </p:spPr>
        <p:txBody>
          <a:bodyPr lIns="91420" tIns="45710" rIns="91420" bIns="45710" anchor="ctr" anchorCtr="0">
            <a:noAutofit/>
          </a:bodyPr>
          <a:lstStyle>
            <a:lvl1pPr marL="0" indent="0" algn="ctr">
              <a:buNone/>
              <a:defRPr sz="5333"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Tree>
    <p:extLst>
      <p:ext uri="{BB962C8B-B14F-4D97-AF65-F5344CB8AC3E}">
        <p14:creationId xmlns:p14="http://schemas.microsoft.com/office/powerpoint/2010/main" val="24142997"/>
      </p:ext>
    </p:extLst>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8E3030-2A48-4023-BA48-06821DE7486F}" type="datetimeFigureOut">
              <a:rPr lang="en-US" smtClean="0"/>
              <a:t>2017-03-30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3807E2-E22F-4F57-9959-B266EF387FDF}" type="slidenum">
              <a:rPr lang="en-US" smtClean="0"/>
              <a:t>‹#›</a:t>
            </a:fld>
            <a:endParaRPr lang="en-US"/>
          </a:p>
        </p:txBody>
      </p:sp>
    </p:spTree>
    <p:extLst>
      <p:ext uri="{BB962C8B-B14F-4D97-AF65-F5344CB8AC3E}">
        <p14:creationId xmlns:p14="http://schemas.microsoft.com/office/powerpoint/2010/main" val="1991446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12" name="Oval 11"/>
          <p:cNvSpPr/>
          <p:nvPr userDrawn="1"/>
        </p:nvSpPr>
        <p:spPr>
          <a:xfrm>
            <a:off x="767480" y="3403400"/>
            <a:ext cx="931499" cy="931499"/>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5333" dirty="0" smtClean="0">
              <a:solidFill>
                <a:srgbClr val="FFFFFF"/>
              </a:solidFill>
              <a:cs typeface="Arial"/>
            </a:endParaRPr>
          </a:p>
        </p:txBody>
      </p:sp>
      <p:sp>
        <p:nvSpPr>
          <p:cNvPr id="15" name="Oval 14"/>
          <p:cNvSpPr/>
          <p:nvPr userDrawn="1"/>
        </p:nvSpPr>
        <p:spPr>
          <a:xfrm>
            <a:off x="767480" y="1902143"/>
            <a:ext cx="931499" cy="931499"/>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5333" dirty="0" smtClean="0">
              <a:ln>
                <a:solidFill>
                  <a:schemeClr val="bg2"/>
                </a:solidFill>
              </a:ln>
              <a:solidFill>
                <a:schemeClr val="bg1"/>
              </a:solidFill>
              <a:cs typeface="Arial"/>
            </a:endParaRPr>
          </a:p>
        </p:txBody>
      </p:sp>
      <p:sp>
        <p:nvSpPr>
          <p:cNvPr id="22" name="Oval 21"/>
          <p:cNvSpPr/>
          <p:nvPr userDrawn="1"/>
        </p:nvSpPr>
        <p:spPr>
          <a:xfrm>
            <a:off x="767480" y="4870791"/>
            <a:ext cx="931499" cy="931499"/>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5333" dirty="0" smtClean="0">
              <a:solidFill>
                <a:srgbClr val="049FD9"/>
              </a:solidFill>
              <a:cs typeface="Arial"/>
            </a:endParaRPr>
          </a:p>
        </p:txBody>
      </p:sp>
      <p:sp>
        <p:nvSpPr>
          <p:cNvPr id="24" name="Text Placeholder 17"/>
          <p:cNvSpPr>
            <a:spLocks noGrp="1"/>
          </p:cNvSpPr>
          <p:nvPr>
            <p:ph type="body" sz="quarter" idx="13"/>
          </p:nvPr>
        </p:nvSpPr>
        <p:spPr>
          <a:xfrm>
            <a:off x="1820333" y="1910030"/>
            <a:ext cx="7298267" cy="924508"/>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5" name="Text Placeholder 17"/>
          <p:cNvSpPr>
            <a:spLocks noGrp="1"/>
          </p:cNvSpPr>
          <p:nvPr>
            <p:ph type="body" sz="quarter" idx="14"/>
          </p:nvPr>
        </p:nvSpPr>
        <p:spPr>
          <a:xfrm>
            <a:off x="1820333" y="3410391"/>
            <a:ext cx="7298267" cy="924508"/>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6" name="Text Placeholder 17"/>
          <p:cNvSpPr>
            <a:spLocks noGrp="1"/>
          </p:cNvSpPr>
          <p:nvPr>
            <p:ph type="body" sz="quarter" idx="15"/>
          </p:nvPr>
        </p:nvSpPr>
        <p:spPr>
          <a:xfrm>
            <a:off x="1820333" y="4870791"/>
            <a:ext cx="7298267" cy="924508"/>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8" name="Text Placeholder 17"/>
          <p:cNvSpPr>
            <a:spLocks noGrp="1"/>
          </p:cNvSpPr>
          <p:nvPr>
            <p:ph type="body" sz="quarter" idx="17" hasCustomPrompt="1"/>
          </p:nvPr>
        </p:nvSpPr>
        <p:spPr>
          <a:xfrm>
            <a:off x="767480" y="3403401"/>
            <a:ext cx="931499" cy="924508"/>
          </a:xfrm>
          <a:prstGeom prst="rect">
            <a:avLst/>
          </a:prstGeom>
        </p:spPr>
        <p:txBody>
          <a:bodyPr lIns="91420" tIns="45710" rIns="91420" bIns="45710" anchor="ctr" anchorCtr="0">
            <a:noAutofit/>
          </a:bodyPr>
          <a:lstStyle>
            <a:lvl1pPr marL="0" indent="0" algn="ctr">
              <a:buNone/>
              <a:defRPr sz="5333"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767481" y="4868187"/>
            <a:ext cx="931499" cy="924508"/>
          </a:xfrm>
          <a:prstGeom prst="rect">
            <a:avLst/>
          </a:prstGeom>
          <a:ln>
            <a:noFill/>
          </a:ln>
        </p:spPr>
        <p:txBody>
          <a:bodyPr lIns="91420" tIns="45710" rIns="91420" bIns="45710" anchor="ctr" anchorCtr="0">
            <a:noAutofit/>
          </a:bodyPr>
          <a:lstStyle>
            <a:lvl1pPr marL="0" indent="0" algn="ctr">
              <a:buNone/>
              <a:defRPr sz="5333"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Text Placeholder 17"/>
          <p:cNvSpPr>
            <a:spLocks noGrp="1"/>
          </p:cNvSpPr>
          <p:nvPr>
            <p:ph type="body" sz="quarter" idx="19" hasCustomPrompt="1"/>
          </p:nvPr>
        </p:nvSpPr>
        <p:spPr>
          <a:xfrm>
            <a:off x="767480" y="1902998"/>
            <a:ext cx="931499" cy="924508"/>
          </a:xfrm>
          <a:prstGeom prst="rect">
            <a:avLst/>
          </a:prstGeom>
        </p:spPr>
        <p:txBody>
          <a:bodyPr lIns="91420" tIns="45710" rIns="91420" bIns="45710" anchor="ctr" anchorCtr="0">
            <a:noAutofit/>
          </a:bodyPr>
          <a:lstStyle>
            <a:lvl1pPr marL="0" indent="0" algn="ctr">
              <a:buNone/>
              <a:defRPr sz="5333"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Tree>
    <p:extLst>
      <p:ext uri="{BB962C8B-B14F-4D97-AF65-F5344CB8AC3E}">
        <p14:creationId xmlns:p14="http://schemas.microsoft.com/office/powerpoint/2010/main" val="698710442"/>
      </p:ext>
    </p:extLst>
  </p:cSld>
  <p:clrMapOvr>
    <a:masterClrMapping/>
  </p:clrMapOvr>
  <p:transition spd="slow">
    <p:wip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12" name="Oval 11"/>
          <p:cNvSpPr/>
          <p:nvPr userDrawn="1"/>
        </p:nvSpPr>
        <p:spPr>
          <a:xfrm>
            <a:off x="767482" y="2639092"/>
            <a:ext cx="619753"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5333" dirty="0" smtClean="0">
              <a:ln>
                <a:solidFill>
                  <a:schemeClr val="bg2"/>
                </a:solidFill>
              </a:ln>
              <a:solidFill>
                <a:schemeClr val="bg2"/>
              </a:solidFill>
              <a:cs typeface="Arial"/>
            </a:endParaRPr>
          </a:p>
        </p:txBody>
      </p:sp>
      <p:sp>
        <p:nvSpPr>
          <p:cNvPr id="15" name="Oval 14"/>
          <p:cNvSpPr/>
          <p:nvPr userDrawn="1"/>
        </p:nvSpPr>
        <p:spPr>
          <a:xfrm>
            <a:off x="767481" y="1771904"/>
            <a:ext cx="619753"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5333" dirty="0" smtClean="0">
              <a:ln>
                <a:solidFill>
                  <a:schemeClr val="bg2"/>
                </a:solidFill>
              </a:ln>
              <a:solidFill>
                <a:schemeClr val="bg2"/>
              </a:solidFill>
              <a:cs typeface="Arial"/>
            </a:endParaRPr>
          </a:p>
        </p:txBody>
      </p:sp>
      <p:sp>
        <p:nvSpPr>
          <p:cNvPr id="22" name="Oval 21"/>
          <p:cNvSpPr/>
          <p:nvPr userDrawn="1"/>
        </p:nvSpPr>
        <p:spPr>
          <a:xfrm>
            <a:off x="767482" y="3503262"/>
            <a:ext cx="619753"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5333"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563179" y="1779790"/>
            <a:ext cx="7571664" cy="615103"/>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5" name="Text Placeholder 17"/>
          <p:cNvSpPr>
            <a:spLocks noGrp="1"/>
          </p:cNvSpPr>
          <p:nvPr>
            <p:ph type="body" sz="quarter" idx="14"/>
          </p:nvPr>
        </p:nvSpPr>
        <p:spPr>
          <a:xfrm>
            <a:off x="1563180" y="2646082"/>
            <a:ext cx="7571664" cy="615103"/>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6" name="Text Placeholder 17"/>
          <p:cNvSpPr>
            <a:spLocks noGrp="1"/>
          </p:cNvSpPr>
          <p:nvPr>
            <p:ph type="body" sz="quarter" idx="15"/>
          </p:nvPr>
        </p:nvSpPr>
        <p:spPr>
          <a:xfrm>
            <a:off x="1563180" y="3503262"/>
            <a:ext cx="7571664" cy="615103"/>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7" name="Text Placeholder 17"/>
          <p:cNvSpPr>
            <a:spLocks noGrp="1"/>
          </p:cNvSpPr>
          <p:nvPr>
            <p:ph type="body" sz="quarter" idx="16" hasCustomPrompt="1"/>
          </p:nvPr>
        </p:nvSpPr>
        <p:spPr>
          <a:xfrm>
            <a:off x="767482" y="1770029"/>
            <a:ext cx="619753" cy="615103"/>
          </a:xfrm>
          <a:prstGeom prst="rect">
            <a:avLst/>
          </a:prstGeom>
          <a:ln>
            <a:noFill/>
          </a:ln>
        </p:spPr>
        <p:txBody>
          <a:bodyPr lIns="91420" tIns="45710" rIns="91420" bIns="45710" anchor="ctr" anchorCtr="0">
            <a:noAutofit/>
          </a:bodyPr>
          <a:lstStyle>
            <a:lvl1pPr marL="0" indent="0" algn="ctr">
              <a:buNone/>
              <a:defRPr sz="2667"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767482" y="2639091"/>
            <a:ext cx="619753" cy="615103"/>
          </a:xfrm>
          <a:prstGeom prst="rect">
            <a:avLst/>
          </a:prstGeom>
          <a:ln>
            <a:noFill/>
          </a:ln>
        </p:spPr>
        <p:txBody>
          <a:bodyPr lIns="91420" tIns="45710" rIns="91420" bIns="45710" anchor="ctr" anchorCtr="0">
            <a:noAutofit/>
          </a:bodyPr>
          <a:lstStyle>
            <a:lvl1pPr marL="0" indent="0" algn="ctr">
              <a:buNone/>
              <a:defRPr sz="2667"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767484" y="3500658"/>
            <a:ext cx="619753" cy="615103"/>
          </a:xfrm>
          <a:prstGeom prst="rect">
            <a:avLst/>
          </a:prstGeom>
          <a:ln>
            <a:noFill/>
          </a:ln>
        </p:spPr>
        <p:txBody>
          <a:bodyPr lIns="91420" tIns="45710" rIns="91420" bIns="45710" anchor="ctr" anchorCtr="0">
            <a:noAutofit/>
          </a:bodyPr>
          <a:lstStyle>
            <a:lvl1pPr marL="0" indent="0" algn="ctr">
              <a:buNone/>
              <a:defRPr sz="2667"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767484" y="4366109"/>
            <a:ext cx="619753"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5333"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563181" y="4366109"/>
            <a:ext cx="7571664" cy="615103"/>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6" name="Text Placeholder 17"/>
          <p:cNvSpPr>
            <a:spLocks noGrp="1"/>
          </p:cNvSpPr>
          <p:nvPr>
            <p:ph type="body" sz="quarter" idx="20" hasCustomPrompt="1"/>
          </p:nvPr>
        </p:nvSpPr>
        <p:spPr>
          <a:xfrm>
            <a:off x="767485" y="4363505"/>
            <a:ext cx="619753" cy="615103"/>
          </a:xfrm>
          <a:prstGeom prst="rect">
            <a:avLst/>
          </a:prstGeom>
          <a:ln>
            <a:noFill/>
          </a:ln>
        </p:spPr>
        <p:txBody>
          <a:bodyPr lIns="91420" tIns="45710" rIns="91420" bIns="45710" anchor="ctr" anchorCtr="0">
            <a:noAutofit/>
          </a:bodyPr>
          <a:lstStyle>
            <a:lvl1pPr marL="0" indent="0" algn="ctr">
              <a:buNone/>
              <a:defRPr sz="2667"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767485" y="5228956"/>
            <a:ext cx="619753"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5333"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563183" y="5228955"/>
            <a:ext cx="7571664" cy="615103"/>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9" name="Text Placeholder 17"/>
          <p:cNvSpPr>
            <a:spLocks noGrp="1"/>
          </p:cNvSpPr>
          <p:nvPr>
            <p:ph type="body" sz="quarter" idx="22" hasCustomPrompt="1"/>
          </p:nvPr>
        </p:nvSpPr>
        <p:spPr>
          <a:xfrm>
            <a:off x="767486" y="5226351"/>
            <a:ext cx="619753" cy="615103"/>
          </a:xfrm>
          <a:prstGeom prst="rect">
            <a:avLst/>
          </a:prstGeom>
          <a:ln>
            <a:noFill/>
          </a:ln>
        </p:spPr>
        <p:txBody>
          <a:bodyPr lIns="91420" tIns="45710" rIns="91420" bIns="45710" anchor="ctr" anchorCtr="0">
            <a:noAutofit/>
          </a:bodyPr>
          <a:lstStyle>
            <a:lvl1pPr marL="0" indent="0" algn="ctr">
              <a:buNone/>
              <a:defRPr sz="2667"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361901281"/>
      </p:ext>
    </p:extLst>
  </p:cSld>
  <p:clrMapOvr>
    <a:masterClrMapping/>
  </p:clrMapOvr>
  <p:transition spd="slow">
    <p:wip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12" name="Oval 11"/>
          <p:cNvSpPr/>
          <p:nvPr userDrawn="1"/>
        </p:nvSpPr>
        <p:spPr>
          <a:xfrm>
            <a:off x="767482" y="2639092"/>
            <a:ext cx="619753"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5333" dirty="0" smtClean="0">
              <a:ln>
                <a:solidFill>
                  <a:schemeClr val="bg2"/>
                </a:solidFill>
              </a:ln>
              <a:solidFill>
                <a:schemeClr val="bg2"/>
              </a:solidFill>
              <a:cs typeface="Arial"/>
            </a:endParaRPr>
          </a:p>
        </p:txBody>
      </p:sp>
      <p:sp>
        <p:nvSpPr>
          <p:cNvPr id="15" name="Oval 14"/>
          <p:cNvSpPr/>
          <p:nvPr userDrawn="1"/>
        </p:nvSpPr>
        <p:spPr>
          <a:xfrm>
            <a:off x="767481" y="1771904"/>
            <a:ext cx="619753"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5333" dirty="0" smtClean="0">
              <a:ln>
                <a:solidFill>
                  <a:schemeClr val="bg2"/>
                </a:solidFill>
              </a:ln>
              <a:solidFill>
                <a:schemeClr val="bg2"/>
              </a:solidFill>
              <a:cs typeface="Arial"/>
            </a:endParaRPr>
          </a:p>
        </p:txBody>
      </p:sp>
      <p:sp>
        <p:nvSpPr>
          <p:cNvPr id="22" name="Oval 21"/>
          <p:cNvSpPr/>
          <p:nvPr userDrawn="1"/>
        </p:nvSpPr>
        <p:spPr>
          <a:xfrm>
            <a:off x="767482" y="3503262"/>
            <a:ext cx="619753"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5333"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563179" y="1779790"/>
            <a:ext cx="7571664" cy="615103"/>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5" name="Text Placeholder 17"/>
          <p:cNvSpPr>
            <a:spLocks noGrp="1"/>
          </p:cNvSpPr>
          <p:nvPr>
            <p:ph type="body" sz="quarter" idx="14"/>
          </p:nvPr>
        </p:nvSpPr>
        <p:spPr>
          <a:xfrm>
            <a:off x="1563180" y="2646082"/>
            <a:ext cx="7571664" cy="615103"/>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6" name="Text Placeholder 17"/>
          <p:cNvSpPr>
            <a:spLocks noGrp="1"/>
          </p:cNvSpPr>
          <p:nvPr>
            <p:ph type="body" sz="quarter" idx="15"/>
          </p:nvPr>
        </p:nvSpPr>
        <p:spPr>
          <a:xfrm>
            <a:off x="1563180" y="3503262"/>
            <a:ext cx="7571664" cy="615103"/>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7" name="Text Placeholder 17"/>
          <p:cNvSpPr>
            <a:spLocks noGrp="1"/>
          </p:cNvSpPr>
          <p:nvPr>
            <p:ph type="body" sz="quarter" idx="16" hasCustomPrompt="1"/>
          </p:nvPr>
        </p:nvSpPr>
        <p:spPr>
          <a:xfrm>
            <a:off x="767482" y="1770029"/>
            <a:ext cx="619753" cy="615103"/>
          </a:xfrm>
          <a:prstGeom prst="rect">
            <a:avLst/>
          </a:prstGeom>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767482" y="2639091"/>
            <a:ext cx="619753" cy="615103"/>
          </a:xfrm>
          <a:prstGeom prst="rect">
            <a:avLst/>
          </a:prstGeom>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767484" y="3500658"/>
            <a:ext cx="619753" cy="615103"/>
          </a:xfrm>
          <a:prstGeom prst="rect">
            <a:avLst/>
          </a:prstGeom>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767484" y="4366109"/>
            <a:ext cx="619753"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5333"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563181" y="4366109"/>
            <a:ext cx="7571664" cy="615103"/>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6" name="Text Placeholder 17"/>
          <p:cNvSpPr>
            <a:spLocks noGrp="1"/>
          </p:cNvSpPr>
          <p:nvPr>
            <p:ph type="body" sz="quarter" idx="20" hasCustomPrompt="1"/>
          </p:nvPr>
        </p:nvSpPr>
        <p:spPr>
          <a:xfrm>
            <a:off x="767485" y="4363505"/>
            <a:ext cx="619753" cy="615103"/>
          </a:xfrm>
          <a:prstGeom prst="rect">
            <a:avLst/>
          </a:prstGeom>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767485" y="5228956"/>
            <a:ext cx="619753"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5333"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563183" y="5228955"/>
            <a:ext cx="7571664" cy="615103"/>
          </a:xfrm>
          <a:prstGeom prst="rect">
            <a:avLst/>
          </a:prstGeom>
        </p:spPr>
        <p:txBody>
          <a:bodyPr lIns="91420" tIns="45710" rIns="91420" bIns="45710" anchor="ctr" anchorCtr="0">
            <a:noAutofit/>
          </a:bodyPr>
          <a:lstStyle>
            <a:lvl1pPr marL="0" indent="0" algn="l">
              <a:buNone/>
              <a:defRPr sz="2667"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9" name="Text Placeholder 17"/>
          <p:cNvSpPr>
            <a:spLocks noGrp="1"/>
          </p:cNvSpPr>
          <p:nvPr>
            <p:ph type="body" sz="quarter" idx="22" hasCustomPrompt="1"/>
          </p:nvPr>
        </p:nvSpPr>
        <p:spPr>
          <a:xfrm>
            <a:off x="767486" y="5226351"/>
            <a:ext cx="619753" cy="615103"/>
          </a:xfrm>
          <a:prstGeom prst="rect">
            <a:avLst/>
          </a:prstGeom>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143903284"/>
      </p:ext>
    </p:extLst>
  </p:cSld>
  <p:clrMapOvr>
    <a:masterClrMapping/>
  </p:clrMapOvr>
  <p:transition spd="slow">
    <p:wip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12" name="Oval 11"/>
          <p:cNvSpPr/>
          <p:nvPr userDrawn="1"/>
        </p:nvSpPr>
        <p:spPr>
          <a:xfrm>
            <a:off x="767482" y="2639092"/>
            <a:ext cx="619753"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2667" dirty="0" smtClean="0">
              <a:ln>
                <a:solidFill>
                  <a:schemeClr val="bg2"/>
                </a:solidFill>
              </a:ln>
              <a:solidFill>
                <a:schemeClr val="bg2"/>
              </a:solidFill>
              <a:cs typeface="Arial"/>
            </a:endParaRPr>
          </a:p>
        </p:txBody>
      </p:sp>
      <p:sp>
        <p:nvSpPr>
          <p:cNvPr id="15" name="Oval 14"/>
          <p:cNvSpPr/>
          <p:nvPr userDrawn="1"/>
        </p:nvSpPr>
        <p:spPr>
          <a:xfrm>
            <a:off x="767481" y="1771904"/>
            <a:ext cx="619753"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2667" dirty="0" smtClean="0">
              <a:ln>
                <a:solidFill>
                  <a:schemeClr val="bg2"/>
                </a:solidFill>
              </a:ln>
              <a:solidFill>
                <a:schemeClr val="bg2"/>
              </a:solidFill>
              <a:cs typeface="Arial"/>
            </a:endParaRPr>
          </a:p>
        </p:txBody>
      </p:sp>
      <p:sp>
        <p:nvSpPr>
          <p:cNvPr id="22" name="Oval 21"/>
          <p:cNvSpPr/>
          <p:nvPr userDrawn="1"/>
        </p:nvSpPr>
        <p:spPr>
          <a:xfrm>
            <a:off x="767482" y="3503262"/>
            <a:ext cx="619753"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2667"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563179" y="1779790"/>
            <a:ext cx="2901181"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5" name="Text Placeholder 17"/>
          <p:cNvSpPr>
            <a:spLocks noGrp="1"/>
          </p:cNvSpPr>
          <p:nvPr>
            <p:ph type="body" sz="quarter" idx="14"/>
          </p:nvPr>
        </p:nvSpPr>
        <p:spPr>
          <a:xfrm>
            <a:off x="1563180" y="2646082"/>
            <a:ext cx="2901181"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6" name="Text Placeholder 17"/>
          <p:cNvSpPr>
            <a:spLocks noGrp="1"/>
          </p:cNvSpPr>
          <p:nvPr>
            <p:ph type="body" sz="quarter" idx="15"/>
          </p:nvPr>
        </p:nvSpPr>
        <p:spPr>
          <a:xfrm>
            <a:off x="1563180" y="3503262"/>
            <a:ext cx="2901181"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7" name="Text Placeholder 17"/>
          <p:cNvSpPr>
            <a:spLocks noGrp="1"/>
          </p:cNvSpPr>
          <p:nvPr>
            <p:ph type="body" sz="quarter" idx="16" hasCustomPrompt="1"/>
          </p:nvPr>
        </p:nvSpPr>
        <p:spPr>
          <a:xfrm>
            <a:off x="767482" y="1770029"/>
            <a:ext cx="619753" cy="615103"/>
          </a:xfrm>
          <a:prstGeom prst="rect">
            <a:avLst/>
          </a:prstGeom>
          <a:noFill/>
          <a:ln>
            <a:noFill/>
          </a:ln>
        </p:spPr>
        <p:txBody>
          <a:bodyPr lIns="91420" tIns="45710" rIns="91420" bIns="45710" anchor="ctr" anchorCtr="0">
            <a:noAutofit/>
          </a:bodyPr>
          <a:lstStyle>
            <a:lvl1pPr marL="0" indent="0" algn="ctr">
              <a:buNone/>
              <a:defRPr sz="2667"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767482" y="2639091"/>
            <a:ext cx="619753" cy="615103"/>
          </a:xfrm>
          <a:prstGeom prst="rect">
            <a:avLst/>
          </a:prstGeom>
          <a:noFill/>
          <a:ln>
            <a:noFill/>
          </a:ln>
        </p:spPr>
        <p:txBody>
          <a:bodyPr lIns="91420" tIns="45710" rIns="91420" bIns="45710" anchor="ctr" anchorCtr="0">
            <a:noAutofit/>
          </a:bodyPr>
          <a:lstStyle>
            <a:lvl1pPr marL="0" indent="0" algn="ctr">
              <a:buNone/>
              <a:defRPr sz="2667"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767484" y="3500658"/>
            <a:ext cx="619753" cy="615103"/>
          </a:xfrm>
          <a:prstGeom prst="rect">
            <a:avLst/>
          </a:prstGeom>
          <a:noFill/>
          <a:ln>
            <a:noFill/>
          </a:ln>
        </p:spPr>
        <p:txBody>
          <a:bodyPr lIns="91420" tIns="45710" rIns="91420" bIns="45710" anchor="ctr" anchorCtr="0">
            <a:noAutofit/>
          </a:bodyPr>
          <a:lstStyle>
            <a:lvl1pPr marL="0" indent="0" algn="ctr">
              <a:buNone/>
              <a:defRPr sz="2667"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767484" y="4366109"/>
            <a:ext cx="619753"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2667"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563182" y="4366109"/>
            <a:ext cx="2901181"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6" name="Text Placeholder 17"/>
          <p:cNvSpPr>
            <a:spLocks noGrp="1"/>
          </p:cNvSpPr>
          <p:nvPr>
            <p:ph type="body" sz="quarter" idx="20" hasCustomPrompt="1"/>
          </p:nvPr>
        </p:nvSpPr>
        <p:spPr>
          <a:xfrm>
            <a:off x="767485" y="4363505"/>
            <a:ext cx="619753" cy="615103"/>
          </a:xfrm>
          <a:prstGeom prst="rect">
            <a:avLst/>
          </a:prstGeom>
          <a:noFill/>
          <a:ln>
            <a:noFill/>
          </a:ln>
        </p:spPr>
        <p:txBody>
          <a:bodyPr lIns="91420" tIns="45710" rIns="91420" bIns="45710" anchor="ctr" anchorCtr="0">
            <a:noAutofit/>
          </a:bodyPr>
          <a:lstStyle>
            <a:lvl1pPr marL="0" indent="0" algn="ctr">
              <a:buNone/>
              <a:defRPr sz="2667"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767485" y="5228956"/>
            <a:ext cx="619753"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2667"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563183" y="5228955"/>
            <a:ext cx="2901181"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9" name="Text Placeholder 17"/>
          <p:cNvSpPr>
            <a:spLocks noGrp="1"/>
          </p:cNvSpPr>
          <p:nvPr>
            <p:ph type="body" sz="quarter" idx="22" hasCustomPrompt="1"/>
          </p:nvPr>
        </p:nvSpPr>
        <p:spPr>
          <a:xfrm>
            <a:off x="767486" y="5226351"/>
            <a:ext cx="619753" cy="615103"/>
          </a:xfrm>
          <a:prstGeom prst="rect">
            <a:avLst/>
          </a:prstGeom>
          <a:noFill/>
          <a:ln>
            <a:noFill/>
          </a:ln>
        </p:spPr>
        <p:txBody>
          <a:bodyPr lIns="91420" tIns="45710" rIns="91420" bIns="45710" anchor="ctr" anchorCtr="0">
            <a:noAutofit/>
          </a:bodyPr>
          <a:lstStyle>
            <a:lvl1pPr marL="0" indent="0" algn="ctr">
              <a:buNone/>
              <a:defRPr sz="2667"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20" name="Oval 19"/>
          <p:cNvSpPr/>
          <p:nvPr userDrawn="1"/>
        </p:nvSpPr>
        <p:spPr>
          <a:xfrm>
            <a:off x="5886102" y="2644113"/>
            <a:ext cx="619753"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2667" dirty="0" smtClean="0">
              <a:ln>
                <a:solidFill>
                  <a:schemeClr val="bg2"/>
                </a:solidFill>
              </a:ln>
              <a:solidFill>
                <a:schemeClr val="bg2"/>
              </a:solidFill>
              <a:cs typeface="Arial"/>
            </a:endParaRPr>
          </a:p>
        </p:txBody>
      </p:sp>
      <p:sp>
        <p:nvSpPr>
          <p:cNvPr id="21" name="Oval 20"/>
          <p:cNvSpPr/>
          <p:nvPr userDrawn="1"/>
        </p:nvSpPr>
        <p:spPr>
          <a:xfrm>
            <a:off x="5886101" y="1776925"/>
            <a:ext cx="619753"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2667" dirty="0" smtClean="0">
              <a:ln>
                <a:solidFill>
                  <a:schemeClr val="bg2"/>
                </a:solidFill>
              </a:ln>
              <a:solidFill>
                <a:schemeClr val="bg2"/>
              </a:solidFill>
              <a:cs typeface="Arial"/>
            </a:endParaRPr>
          </a:p>
        </p:txBody>
      </p:sp>
      <p:sp>
        <p:nvSpPr>
          <p:cNvPr id="23" name="Oval 22"/>
          <p:cNvSpPr/>
          <p:nvPr userDrawn="1"/>
        </p:nvSpPr>
        <p:spPr>
          <a:xfrm>
            <a:off x="5886102" y="3508284"/>
            <a:ext cx="619753"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2667" dirty="0" smtClean="0">
              <a:ln>
                <a:solidFill>
                  <a:schemeClr val="bg2"/>
                </a:solidFill>
              </a:ln>
              <a:solidFill>
                <a:schemeClr val="bg2"/>
              </a:solidFill>
              <a:cs typeface="Arial"/>
            </a:endParaRPr>
          </a:p>
        </p:txBody>
      </p:sp>
      <p:sp>
        <p:nvSpPr>
          <p:cNvPr id="30" name="Text Placeholder 17"/>
          <p:cNvSpPr>
            <a:spLocks noGrp="1"/>
          </p:cNvSpPr>
          <p:nvPr>
            <p:ph type="body" sz="quarter" idx="23"/>
          </p:nvPr>
        </p:nvSpPr>
        <p:spPr>
          <a:xfrm>
            <a:off x="6681799" y="1784811"/>
            <a:ext cx="2901181"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31" name="Text Placeholder 17"/>
          <p:cNvSpPr>
            <a:spLocks noGrp="1"/>
          </p:cNvSpPr>
          <p:nvPr>
            <p:ph type="body" sz="quarter" idx="24"/>
          </p:nvPr>
        </p:nvSpPr>
        <p:spPr>
          <a:xfrm>
            <a:off x="6681800" y="2651103"/>
            <a:ext cx="2901181"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32" name="Text Placeholder 17"/>
          <p:cNvSpPr>
            <a:spLocks noGrp="1"/>
          </p:cNvSpPr>
          <p:nvPr>
            <p:ph type="body" sz="quarter" idx="25"/>
          </p:nvPr>
        </p:nvSpPr>
        <p:spPr>
          <a:xfrm>
            <a:off x="6681800" y="3508283"/>
            <a:ext cx="2901181"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33" name="Text Placeholder 17"/>
          <p:cNvSpPr>
            <a:spLocks noGrp="1"/>
          </p:cNvSpPr>
          <p:nvPr>
            <p:ph type="body" sz="quarter" idx="26" hasCustomPrompt="1"/>
          </p:nvPr>
        </p:nvSpPr>
        <p:spPr>
          <a:xfrm>
            <a:off x="5886102" y="1775050"/>
            <a:ext cx="619753" cy="615103"/>
          </a:xfrm>
          <a:prstGeom prst="rect">
            <a:avLst/>
          </a:prstGeom>
          <a:noFill/>
          <a:ln>
            <a:noFill/>
          </a:ln>
        </p:spPr>
        <p:txBody>
          <a:bodyPr lIns="91420" tIns="45710" rIns="91420" bIns="45710" anchor="ctr" anchorCtr="0">
            <a:noAutofit/>
          </a:bodyPr>
          <a:lstStyle>
            <a:lvl1pPr marL="0" indent="0" algn="ctr">
              <a:buNone/>
              <a:defRPr sz="2667"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34" name="Text Placeholder 17"/>
          <p:cNvSpPr>
            <a:spLocks noGrp="1"/>
          </p:cNvSpPr>
          <p:nvPr>
            <p:ph type="body" sz="quarter" idx="27" hasCustomPrompt="1"/>
          </p:nvPr>
        </p:nvSpPr>
        <p:spPr>
          <a:xfrm>
            <a:off x="5886102" y="2644113"/>
            <a:ext cx="619753" cy="615103"/>
          </a:xfrm>
          <a:prstGeom prst="rect">
            <a:avLst/>
          </a:prstGeom>
          <a:noFill/>
          <a:ln>
            <a:noFill/>
          </a:ln>
        </p:spPr>
        <p:txBody>
          <a:bodyPr lIns="91420" tIns="45710" rIns="91420" bIns="45710" anchor="ctr" anchorCtr="0">
            <a:noAutofit/>
          </a:bodyPr>
          <a:lstStyle>
            <a:lvl1pPr marL="0" indent="0" algn="ctr">
              <a:buNone/>
              <a:defRPr sz="2667"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35" name="Text Placeholder 17"/>
          <p:cNvSpPr>
            <a:spLocks noGrp="1"/>
          </p:cNvSpPr>
          <p:nvPr>
            <p:ph type="body" sz="quarter" idx="28" hasCustomPrompt="1"/>
          </p:nvPr>
        </p:nvSpPr>
        <p:spPr>
          <a:xfrm>
            <a:off x="5886104" y="3505679"/>
            <a:ext cx="619753" cy="615103"/>
          </a:xfrm>
          <a:prstGeom prst="rect">
            <a:avLst/>
          </a:prstGeom>
          <a:noFill/>
          <a:ln>
            <a:noFill/>
          </a:ln>
        </p:spPr>
        <p:txBody>
          <a:bodyPr lIns="91420" tIns="45710" rIns="91420" bIns="45710" anchor="ctr" anchorCtr="0">
            <a:noAutofit/>
          </a:bodyPr>
          <a:lstStyle>
            <a:lvl1pPr marL="0" indent="0" algn="ctr">
              <a:buNone/>
              <a:defRPr sz="2667"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36" name="Oval 35"/>
          <p:cNvSpPr/>
          <p:nvPr userDrawn="1"/>
        </p:nvSpPr>
        <p:spPr>
          <a:xfrm>
            <a:off x="5886104" y="4371130"/>
            <a:ext cx="619753"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2667" dirty="0" smtClean="0">
              <a:ln>
                <a:solidFill>
                  <a:schemeClr val="bg2"/>
                </a:solidFill>
              </a:ln>
              <a:solidFill>
                <a:schemeClr val="bg2"/>
              </a:solidFill>
              <a:cs typeface="Arial"/>
            </a:endParaRPr>
          </a:p>
        </p:txBody>
      </p:sp>
      <p:sp>
        <p:nvSpPr>
          <p:cNvPr id="37" name="Text Placeholder 17"/>
          <p:cNvSpPr>
            <a:spLocks noGrp="1"/>
          </p:cNvSpPr>
          <p:nvPr>
            <p:ph type="body" sz="quarter" idx="29"/>
          </p:nvPr>
        </p:nvSpPr>
        <p:spPr>
          <a:xfrm>
            <a:off x="6681801" y="4371130"/>
            <a:ext cx="2901181"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38" name="Text Placeholder 17"/>
          <p:cNvSpPr>
            <a:spLocks noGrp="1"/>
          </p:cNvSpPr>
          <p:nvPr>
            <p:ph type="body" sz="quarter" idx="30" hasCustomPrompt="1"/>
          </p:nvPr>
        </p:nvSpPr>
        <p:spPr>
          <a:xfrm>
            <a:off x="5886105" y="4368526"/>
            <a:ext cx="619753" cy="615103"/>
          </a:xfrm>
          <a:prstGeom prst="rect">
            <a:avLst/>
          </a:prstGeom>
          <a:noFill/>
          <a:ln>
            <a:noFill/>
          </a:ln>
        </p:spPr>
        <p:txBody>
          <a:bodyPr lIns="91420" tIns="45710" rIns="91420" bIns="45710" anchor="ctr" anchorCtr="0">
            <a:noAutofit/>
          </a:bodyPr>
          <a:lstStyle>
            <a:lvl1pPr marL="0" indent="0" algn="ctr">
              <a:buNone/>
              <a:defRPr sz="2667"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39" name="Oval 38"/>
          <p:cNvSpPr/>
          <p:nvPr userDrawn="1"/>
        </p:nvSpPr>
        <p:spPr>
          <a:xfrm>
            <a:off x="5886105" y="5233977"/>
            <a:ext cx="619753" cy="619753"/>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2667" dirty="0" smtClean="0">
              <a:ln>
                <a:solidFill>
                  <a:schemeClr val="bg2"/>
                </a:solidFill>
              </a:ln>
              <a:solidFill>
                <a:schemeClr val="bg2"/>
              </a:solidFill>
              <a:cs typeface="Arial"/>
            </a:endParaRPr>
          </a:p>
        </p:txBody>
      </p:sp>
      <p:sp>
        <p:nvSpPr>
          <p:cNvPr id="40" name="Text Placeholder 17"/>
          <p:cNvSpPr>
            <a:spLocks noGrp="1"/>
          </p:cNvSpPr>
          <p:nvPr>
            <p:ph type="body" sz="quarter" idx="31"/>
          </p:nvPr>
        </p:nvSpPr>
        <p:spPr>
          <a:xfrm>
            <a:off x="6681803" y="5233977"/>
            <a:ext cx="2901181"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41" name="Text Placeholder 17"/>
          <p:cNvSpPr>
            <a:spLocks noGrp="1"/>
          </p:cNvSpPr>
          <p:nvPr>
            <p:ph type="body" sz="quarter" idx="32" hasCustomPrompt="1"/>
          </p:nvPr>
        </p:nvSpPr>
        <p:spPr>
          <a:xfrm>
            <a:off x="5886106" y="5231373"/>
            <a:ext cx="619753" cy="615103"/>
          </a:xfrm>
          <a:prstGeom prst="rect">
            <a:avLst/>
          </a:prstGeom>
          <a:noFill/>
          <a:ln>
            <a:noFill/>
          </a:ln>
        </p:spPr>
        <p:txBody>
          <a:bodyPr lIns="91420" tIns="45710" rIns="91420" bIns="45710" anchor="ctr" anchorCtr="0">
            <a:noAutofit/>
          </a:bodyPr>
          <a:lstStyle>
            <a:lvl1pPr marL="0" indent="0" algn="ctr">
              <a:buNone/>
              <a:defRPr sz="2667"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755917647"/>
      </p:ext>
    </p:extLst>
  </p:cSld>
  <p:clrMapOvr>
    <a:masterClrMapping/>
  </p:clrMapOvr>
  <p:transition spd="slow">
    <p:wip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42" name="Oval 41"/>
          <p:cNvSpPr/>
          <p:nvPr userDrawn="1"/>
        </p:nvSpPr>
        <p:spPr>
          <a:xfrm>
            <a:off x="767482" y="2639092"/>
            <a:ext cx="619753"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2667" dirty="0" smtClean="0">
              <a:ln>
                <a:solidFill>
                  <a:schemeClr val="bg2"/>
                </a:solidFill>
              </a:ln>
              <a:solidFill>
                <a:schemeClr val="bg2"/>
              </a:solidFill>
              <a:cs typeface="Arial"/>
            </a:endParaRPr>
          </a:p>
        </p:txBody>
      </p:sp>
      <p:sp>
        <p:nvSpPr>
          <p:cNvPr id="43" name="Oval 42"/>
          <p:cNvSpPr/>
          <p:nvPr userDrawn="1"/>
        </p:nvSpPr>
        <p:spPr>
          <a:xfrm>
            <a:off x="767481" y="1771904"/>
            <a:ext cx="619753" cy="619753"/>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2667" dirty="0" smtClean="0">
              <a:ln>
                <a:solidFill>
                  <a:schemeClr val="bg2"/>
                </a:solidFill>
              </a:ln>
              <a:solidFill>
                <a:srgbClr val="FFFFFF"/>
              </a:solidFill>
              <a:cs typeface="Arial"/>
            </a:endParaRPr>
          </a:p>
        </p:txBody>
      </p:sp>
      <p:sp>
        <p:nvSpPr>
          <p:cNvPr id="44" name="Oval 43"/>
          <p:cNvSpPr/>
          <p:nvPr userDrawn="1"/>
        </p:nvSpPr>
        <p:spPr>
          <a:xfrm>
            <a:off x="767482" y="3503262"/>
            <a:ext cx="619753"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2667" dirty="0" smtClean="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563179" y="1779790"/>
            <a:ext cx="2901181"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46" name="Text Placeholder 17"/>
          <p:cNvSpPr>
            <a:spLocks noGrp="1"/>
          </p:cNvSpPr>
          <p:nvPr>
            <p:ph type="body" sz="quarter" idx="14"/>
          </p:nvPr>
        </p:nvSpPr>
        <p:spPr>
          <a:xfrm>
            <a:off x="1563180" y="2646082"/>
            <a:ext cx="2901181"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47" name="Text Placeholder 17"/>
          <p:cNvSpPr>
            <a:spLocks noGrp="1"/>
          </p:cNvSpPr>
          <p:nvPr>
            <p:ph type="body" sz="quarter" idx="15"/>
          </p:nvPr>
        </p:nvSpPr>
        <p:spPr>
          <a:xfrm>
            <a:off x="1563180" y="3503262"/>
            <a:ext cx="2901181"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48" name="Text Placeholder 17"/>
          <p:cNvSpPr>
            <a:spLocks noGrp="1"/>
          </p:cNvSpPr>
          <p:nvPr>
            <p:ph type="body" sz="quarter" idx="16" hasCustomPrompt="1"/>
          </p:nvPr>
        </p:nvSpPr>
        <p:spPr>
          <a:xfrm>
            <a:off x="767482" y="1770029"/>
            <a:ext cx="619753" cy="615103"/>
          </a:xfrm>
          <a:prstGeom prst="rect">
            <a:avLst/>
          </a:prstGeom>
          <a:noFill/>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49" name="Text Placeholder 17"/>
          <p:cNvSpPr>
            <a:spLocks noGrp="1"/>
          </p:cNvSpPr>
          <p:nvPr>
            <p:ph type="body" sz="quarter" idx="17" hasCustomPrompt="1"/>
          </p:nvPr>
        </p:nvSpPr>
        <p:spPr>
          <a:xfrm>
            <a:off x="767482" y="2639091"/>
            <a:ext cx="619753" cy="615103"/>
          </a:xfrm>
          <a:prstGeom prst="rect">
            <a:avLst/>
          </a:prstGeom>
          <a:noFill/>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50" name="Text Placeholder 17"/>
          <p:cNvSpPr>
            <a:spLocks noGrp="1"/>
          </p:cNvSpPr>
          <p:nvPr>
            <p:ph type="body" sz="quarter" idx="18" hasCustomPrompt="1"/>
          </p:nvPr>
        </p:nvSpPr>
        <p:spPr>
          <a:xfrm>
            <a:off x="767484" y="3500658"/>
            <a:ext cx="619753" cy="615103"/>
          </a:xfrm>
          <a:prstGeom prst="rect">
            <a:avLst/>
          </a:prstGeom>
          <a:noFill/>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51" name="Oval 50"/>
          <p:cNvSpPr/>
          <p:nvPr userDrawn="1"/>
        </p:nvSpPr>
        <p:spPr>
          <a:xfrm>
            <a:off x="767484" y="4366109"/>
            <a:ext cx="619753"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2667" dirty="0" smtClean="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563182" y="4366109"/>
            <a:ext cx="2901181"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53" name="Text Placeholder 17"/>
          <p:cNvSpPr>
            <a:spLocks noGrp="1"/>
          </p:cNvSpPr>
          <p:nvPr>
            <p:ph type="body" sz="quarter" idx="20" hasCustomPrompt="1"/>
          </p:nvPr>
        </p:nvSpPr>
        <p:spPr>
          <a:xfrm>
            <a:off x="767485" y="4363505"/>
            <a:ext cx="619753" cy="615103"/>
          </a:xfrm>
          <a:prstGeom prst="rect">
            <a:avLst/>
          </a:prstGeom>
          <a:noFill/>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54" name="Oval 53"/>
          <p:cNvSpPr/>
          <p:nvPr userDrawn="1"/>
        </p:nvSpPr>
        <p:spPr>
          <a:xfrm>
            <a:off x="767485" y="5228956"/>
            <a:ext cx="619753"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2667" dirty="0" smtClean="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563183" y="5228955"/>
            <a:ext cx="2901181"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56" name="Text Placeholder 17"/>
          <p:cNvSpPr>
            <a:spLocks noGrp="1"/>
          </p:cNvSpPr>
          <p:nvPr>
            <p:ph type="body" sz="quarter" idx="22" hasCustomPrompt="1"/>
          </p:nvPr>
        </p:nvSpPr>
        <p:spPr>
          <a:xfrm>
            <a:off x="767486" y="5226351"/>
            <a:ext cx="619753" cy="615103"/>
          </a:xfrm>
          <a:prstGeom prst="rect">
            <a:avLst/>
          </a:prstGeom>
          <a:noFill/>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57" name="Oval 56"/>
          <p:cNvSpPr/>
          <p:nvPr userDrawn="1"/>
        </p:nvSpPr>
        <p:spPr>
          <a:xfrm>
            <a:off x="5886102" y="2644113"/>
            <a:ext cx="619753"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2667" dirty="0" smtClean="0">
              <a:ln>
                <a:solidFill>
                  <a:schemeClr val="bg2"/>
                </a:solidFill>
              </a:ln>
              <a:solidFill>
                <a:schemeClr val="bg2"/>
              </a:solidFill>
              <a:cs typeface="Arial"/>
            </a:endParaRPr>
          </a:p>
        </p:txBody>
      </p:sp>
      <p:sp>
        <p:nvSpPr>
          <p:cNvPr id="58" name="Oval 57"/>
          <p:cNvSpPr/>
          <p:nvPr userDrawn="1"/>
        </p:nvSpPr>
        <p:spPr>
          <a:xfrm>
            <a:off x="5886101" y="1776925"/>
            <a:ext cx="619753"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2667" dirty="0" smtClean="0">
              <a:ln>
                <a:solidFill>
                  <a:schemeClr val="bg2"/>
                </a:solidFill>
              </a:ln>
              <a:solidFill>
                <a:schemeClr val="bg2"/>
              </a:solidFill>
              <a:cs typeface="Arial"/>
            </a:endParaRPr>
          </a:p>
        </p:txBody>
      </p:sp>
      <p:sp>
        <p:nvSpPr>
          <p:cNvPr id="59" name="Oval 58"/>
          <p:cNvSpPr/>
          <p:nvPr userDrawn="1"/>
        </p:nvSpPr>
        <p:spPr>
          <a:xfrm>
            <a:off x="5886102" y="3508284"/>
            <a:ext cx="619753"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2667" dirty="0" smtClean="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6681799" y="1784811"/>
            <a:ext cx="2901181"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61" name="Text Placeholder 17"/>
          <p:cNvSpPr>
            <a:spLocks noGrp="1"/>
          </p:cNvSpPr>
          <p:nvPr>
            <p:ph type="body" sz="quarter" idx="24"/>
          </p:nvPr>
        </p:nvSpPr>
        <p:spPr>
          <a:xfrm>
            <a:off x="6681800" y="2651103"/>
            <a:ext cx="2901181"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62" name="Text Placeholder 17"/>
          <p:cNvSpPr>
            <a:spLocks noGrp="1"/>
          </p:cNvSpPr>
          <p:nvPr>
            <p:ph type="body" sz="quarter" idx="25"/>
          </p:nvPr>
        </p:nvSpPr>
        <p:spPr>
          <a:xfrm>
            <a:off x="6681800" y="3508283"/>
            <a:ext cx="2901181"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63" name="Text Placeholder 17"/>
          <p:cNvSpPr>
            <a:spLocks noGrp="1"/>
          </p:cNvSpPr>
          <p:nvPr>
            <p:ph type="body" sz="quarter" idx="26" hasCustomPrompt="1"/>
          </p:nvPr>
        </p:nvSpPr>
        <p:spPr>
          <a:xfrm>
            <a:off x="5886102" y="1775050"/>
            <a:ext cx="619753" cy="615103"/>
          </a:xfrm>
          <a:prstGeom prst="rect">
            <a:avLst/>
          </a:prstGeom>
          <a:noFill/>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64" name="Text Placeholder 17"/>
          <p:cNvSpPr>
            <a:spLocks noGrp="1"/>
          </p:cNvSpPr>
          <p:nvPr>
            <p:ph type="body" sz="quarter" idx="27" hasCustomPrompt="1"/>
          </p:nvPr>
        </p:nvSpPr>
        <p:spPr>
          <a:xfrm>
            <a:off x="5886102" y="2644113"/>
            <a:ext cx="619753" cy="615103"/>
          </a:xfrm>
          <a:prstGeom prst="rect">
            <a:avLst/>
          </a:prstGeom>
          <a:noFill/>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65" name="Text Placeholder 17"/>
          <p:cNvSpPr>
            <a:spLocks noGrp="1"/>
          </p:cNvSpPr>
          <p:nvPr>
            <p:ph type="body" sz="quarter" idx="28" hasCustomPrompt="1"/>
          </p:nvPr>
        </p:nvSpPr>
        <p:spPr>
          <a:xfrm>
            <a:off x="5886104" y="3505679"/>
            <a:ext cx="619753" cy="615103"/>
          </a:xfrm>
          <a:prstGeom prst="rect">
            <a:avLst/>
          </a:prstGeom>
          <a:noFill/>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66" name="Oval 65"/>
          <p:cNvSpPr/>
          <p:nvPr userDrawn="1"/>
        </p:nvSpPr>
        <p:spPr>
          <a:xfrm>
            <a:off x="5886104" y="4371130"/>
            <a:ext cx="619753"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2667" dirty="0" smtClean="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6681801" y="4371130"/>
            <a:ext cx="2901181"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68" name="Text Placeholder 17"/>
          <p:cNvSpPr>
            <a:spLocks noGrp="1"/>
          </p:cNvSpPr>
          <p:nvPr>
            <p:ph type="body" sz="quarter" idx="30" hasCustomPrompt="1"/>
          </p:nvPr>
        </p:nvSpPr>
        <p:spPr>
          <a:xfrm>
            <a:off x="5886105" y="4368526"/>
            <a:ext cx="619753" cy="615103"/>
          </a:xfrm>
          <a:prstGeom prst="rect">
            <a:avLst/>
          </a:prstGeom>
          <a:noFill/>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69" name="Oval 68"/>
          <p:cNvSpPr/>
          <p:nvPr userDrawn="1"/>
        </p:nvSpPr>
        <p:spPr>
          <a:xfrm>
            <a:off x="5886105" y="5233977"/>
            <a:ext cx="619753" cy="619753"/>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121920" rtlCol="0" anchor="ctr" anchorCtr="0"/>
          <a:lstStyle/>
          <a:p>
            <a:pPr algn="ctr"/>
            <a:endParaRPr lang="en-US" sz="2667" dirty="0" smtClean="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6681803" y="5233977"/>
            <a:ext cx="2901181" cy="615103"/>
          </a:xfrm>
          <a:prstGeom prst="rect">
            <a:avLst/>
          </a:prstGeom>
        </p:spPr>
        <p:txBody>
          <a:bodyPr lIns="91420" tIns="45710" rIns="91420" bIns="45710" anchor="ctr" anchorCtr="0">
            <a:noAutofit/>
          </a:bodyPr>
          <a:lstStyle>
            <a:lvl1pPr marL="0" indent="0" algn="l">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71" name="Text Placeholder 17"/>
          <p:cNvSpPr>
            <a:spLocks noGrp="1"/>
          </p:cNvSpPr>
          <p:nvPr>
            <p:ph type="body" sz="quarter" idx="32" hasCustomPrompt="1"/>
          </p:nvPr>
        </p:nvSpPr>
        <p:spPr>
          <a:xfrm>
            <a:off x="5886106" y="5231373"/>
            <a:ext cx="619753" cy="615103"/>
          </a:xfrm>
          <a:prstGeom prst="rect">
            <a:avLst/>
          </a:prstGeom>
          <a:noFill/>
          <a:ln>
            <a:noFill/>
          </a:ln>
        </p:spPr>
        <p:txBody>
          <a:bodyPr lIns="91420" tIns="45710" rIns="91420" bIns="45710" anchor="ctr" anchorCtr="0">
            <a:noAutofit/>
          </a:bodyPr>
          <a:lstStyle>
            <a:lvl1pPr marL="0" indent="0" algn="ctr">
              <a:buNone/>
              <a:defRPr sz="2667"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3392084543"/>
      </p:ext>
    </p:extLst>
  </p:cSld>
  <p:clrMapOvr>
    <a:masterClrMapping/>
  </p:clrMapOvr>
  <p:transition spd="slow">
    <p:wip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85" y="6172201"/>
            <a:ext cx="977900" cy="486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2"/>
                </a:solidFill>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p:nvPr>
        </p:nvSpPr>
        <p:spPr bwMode="auto">
          <a:xfrm>
            <a:off x="666751" y="4635530"/>
            <a:ext cx="10852149" cy="694207"/>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230394" indent="0">
              <a:lnSpc>
                <a:spcPts val="4907"/>
              </a:lnSpc>
              <a:spcBef>
                <a:spcPts val="0"/>
              </a:spcBef>
              <a:buNone/>
              <a:defRPr sz="3200" i="1">
                <a:solidFill>
                  <a:schemeClr val="tx2"/>
                </a:solidFill>
              </a:defRPr>
            </a:lvl1pPr>
          </a:lstStyle>
          <a:p>
            <a:pPr lvl="0"/>
            <a:r>
              <a:rPr lang="en-US" smtClean="0"/>
              <a:t>Edit Master text styles</a:t>
            </a:r>
          </a:p>
        </p:txBody>
      </p:sp>
    </p:spTree>
    <p:extLst>
      <p:ext uri="{BB962C8B-B14F-4D97-AF65-F5344CB8AC3E}">
        <p14:creationId xmlns:p14="http://schemas.microsoft.com/office/powerpoint/2010/main" val="2868812970"/>
      </p:ext>
    </p:extLst>
  </p:cSld>
  <p:clrMapOvr>
    <a:masterClrMapping/>
  </p:clrMapOvr>
  <p:transition spd="med">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684" y="401383"/>
            <a:ext cx="11417563" cy="3389567"/>
          </a:xfrm>
          <a:prstGeom prst="rect">
            <a:avLst/>
          </a:prstGeom>
        </p:spPr>
        <p:txBody>
          <a:bodyPr vert="horz" lIns="91420" tIns="45710" rIns="91420" bIns="45710"/>
          <a:lstStyle>
            <a:lvl1pPr marL="0" indent="0" algn="ctr">
              <a:buNone/>
              <a:defRPr sz="2933" baseline="0">
                <a:solidFill>
                  <a:schemeClr val="tx2"/>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rgbClr val="58585B"/>
                </a:solidFill>
              </a:defRPr>
            </a:lvl1pPr>
          </a:lstStyle>
          <a:p>
            <a:pPr lvl="0"/>
            <a:r>
              <a:rPr lang="en-US" smtClean="0"/>
              <a:t>Edit Master text styles</a:t>
            </a:r>
          </a:p>
        </p:txBody>
      </p:sp>
    </p:spTree>
    <p:extLst>
      <p:ext uri="{BB962C8B-B14F-4D97-AF65-F5344CB8AC3E}">
        <p14:creationId xmlns:p14="http://schemas.microsoft.com/office/powerpoint/2010/main" val="775106140"/>
      </p:ext>
    </p:extLst>
  </p:cSld>
  <p:clrMapOvr>
    <a:masterClrMapping/>
  </p:clrMapOvr>
  <p:transition spd="med">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85" y="6172201"/>
            <a:ext cx="977900" cy="4868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2"/>
                </a:solidFill>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175643882"/>
      </p:ext>
    </p:extLst>
  </p:cSld>
  <p:clrMapOvr>
    <a:masterClrMapping/>
  </p:clrMapOvr>
  <p:transition spd="med">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0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623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ltGray">
          <a:xfrm>
            <a:off x="11354627" y="6323876"/>
            <a:ext cx="290868" cy="206025"/>
          </a:xfrm>
          <a:prstGeom prst="rect">
            <a:avLst/>
          </a:prstGeom>
          <a:noFill/>
          <a:ln w="9525" algn="ctr">
            <a:noFill/>
            <a:miter lim="800000"/>
            <a:headEnd/>
            <a:tailEnd/>
          </a:ln>
          <a:effectLst/>
        </p:spPr>
        <p:txBody>
          <a:bodyPr wrap="none" lIns="82115" tIns="41056" rIns="82115" bIns="41056" anchor="b">
            <a:spAutoFit/>
          </a:bodyPr>
          <a:lstStyle/>
          <a:p>
            <a:pPr algn="r" defTabSz="814305" fontAlgn="auto">
              <a:spcBef>
                <a:spcPts val="0"/>
              </a:spcBef>
              <a:spcAft>
                <a:spcPts val="0"/>
              </a:spcAft>
              <a:defRPr/>
            </a:pPr>
            <a:fld id="{E6ADCC75-5E05-4D7E-970D-6B4505B4F777}" type="slidenum">
              <a:rPr lang="en-US" sz="800">
                <a:solidFill>
                  <a:srgbClr val="FFFFFF">
                    <a:alpha val="60000"/>
                  </a:srgbClr>
                </a:solidFill>
                <a:latin typeface="+mn-lt"/>
                <a:ea typeface="+mn-ea"/>
                <a:cs typeface="CiscoSans Thin"/>
              </a:rPr>
              <a:pPr algn="r" defTabSz="814305" fontAlgn="auto">
                <a:spcBef>
                  <a:spcPts val="0"/>
                </a:spcBef>
                <a:spcAft>
                  <a:spcPts val="0"/>
                </a:spcAft>
                <a:defRPr/>
              </a:pPr>
              <a:t>‹#›</a:t>
            </a:fld>
            <a:endParaRPr lang="en-US" sz="800" dirty="0">
              <a:solidFill>
                <a:srgbClr val="FFFFFF">
                  <a:alpha val="60000"/>
                </a:srgbClr>
              </a:solidFill>
              <a:latin typeface="+mn-lt"/>
              <a:ea typeface="+mn-ea"/>
              <a:cs typeface="CiscoSans Thin"/>
            </a:endParaRPr>
          </a:p>
        </p:txBody>
      </p:sp>
      <p:sp>
        <p:nvSpPr>
          <p:cNvPr id="6" name="Rectangle 4"/>
          <p:cNvSpPr>
            <a:spLocks noChangeArrowheads="1"/>
          </p:cNvSpPr>
          <p:nvPr/>
        </p:nvSpPr>
        <p:spPr bwMode="ltGray">
          <a:xfrm>
            <a:off x="7823344" y="6322205"/>
            <a:ext cx="3544024" cy="206025"/>
          </a:xfrm>
          <a:prstGeom prst="rect">
            <a:avLst/>
          </a:prstGeom>
          <a:noFill/>
          <a:ln w="9525">
            <a:noFill/>
            <a:miter lim="800000"/>
            <a:headEnd/>
            <a:tailEnd/>
          </a:ln>
          <a:effectLst/>
        </p:spPr>
        <p:txBody>
          <a:bodyPr lIns="82115" tIns="41056" rIns="82115" bIns="41056" anchor="b">
            <a:spAutoFit/>
          </a:bodyPr>
          <a:lstStyle/>
          <a:p>
            <a:pPr defTabSz="814305" fontAlgn="auto">
              <a:spcBef>
                <a:spcPts val="0"/>
              </a:spcBef>
              <a:spcAft>
                <a:spcPts val="0"/>
              </a:spcAft>
              <a:defRPr/>
            </a:pPr>
            <a:r>
              <a:rPr lang="en-US" sz="800" dirty="0">
                <a:solidFill>
                  <a:srgbClr val="FFFFFF">
                    <a:alpha val="60000"/>
                  </a:srgbClr>
                </a:solidFill>
                <a:latin typeface="+mn-lt"/>
                <a:ea typeface="+mn-ea"/>
                <a:cs typeface="CiscoSans Thin"/>
              </a:rPr>
              <a:t>© </a:t>
            </a:r>
            <a:r>
              <a:rPr lang="en-US" sz="800" dirty="0" smtClean="0">
                <a:solidFill>
                  <a:srgbClr val="FFFFFF">
                    <a:alpha val="60000"/>
                  </a:srgbClr>
                </a:solidFill>
                <a:latin typeface="+mn-lt"/>
                <a:ea typeface="+mn-ea"/>
                <a:cs typeface="CiscoSans Thin"/>
              </a:rPr>
              <a:t>2016  </a:t>
            </a:r>
            <a:r>
              <a:rPr lang="en-US" sz="800" dirty="0">
                <a:solidFill>
                  <a:srgbClr val="FFFFFF">
                    <a:alpha val="60000"/>
                  </a:srgbClr>
                </a:solidFill>
                <a:latin typeface="+mn-lt"/>
                <a:ea typeface="+mn-ea"/>
                <a:cs typeface="CiscoSans Thin"/>
              </a:rPr>
              <a:t>Cisco and/or its affiliates. All rights reserved.   Cisco Confidential</a:t>
            </a:r>
          </a:p>
        </p:txBody>
      </p:sp>
      <p:sp>
        <p:nvSpPr>
          <p:cNvPr id="14" name="Text Placeholder 2"/>
          <p:cNvSpPr>
            <a:spLocks noGrp="1"/>
          </p:cNvSpPr>
          <p:nvPr>
            <p:ph type="body" sz="quarter" idx="12"/>
          </p:nvPr>
        </p:nvSpPr>
        <p:spPr bwMode="auto">
          <a:xfrm>
            <a:off x="666751" y="4622131"/>
            <a:ext cx="10852149" cy="695347"/>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230394" indent="-239994">
              <a:lnSpc>
                <a:spcPts val="4907"/>
              </a:lnSpc>
              <a:spcBef>
                <a:spcPts val="0"/>
              </a:spcBef>
              <a:buNone/>
              <a:defRPr sz="4267" i="1">
                <a:solidFill>
                  <a:schemeClr val="tx2"/>
                </a:solidFill>
              </a:defRPr>
            </a:lvl1pPr>
          </a:lstStyle>
          <a:p>
            <a:pPr lvl="0"/>
            <a:r>
              <a:rPr lang="en-US" smtClean="0"/>
              <a:t>Edit Master text styles</a:t>
            </a:r>
          </a:p>
        </p:txBody>
      </p:sp>
      <p:pic>
        <p:nvPicPr>
          <p:cNvPr id="11" name="Picture 2"/>
          <p:cNvPicPr>
            <a:picLocks noChangeAspect="1" noChangeArrowheads="1"/>
          </p:cNvPicPr>
          <p:nvPr userDrawn="1"/>
        </p:nvPicPr>
        <p:blipFill>
          <a:blip r:embed="rId3">
            <a:biLevel thresh="25000"/>
            <a:extLst>
              <a:ext uri="{28A0092B-C50C-407E-A947-70E740481C1C}">
                <a14:useLocalDpi xmlns:a14="http://schemas.microsoft.com/office/drawing/2010/main" val="0"/>
              </a:ext>
            </a:extLst>
          </a:blip>
          <a:stretch>
            <a:fillRect/>
          </a:stretch>
        </p:blipFill>
        <p:spPr bwMode="auto">
          <a:xfrm>
            <a:off x="636905" y="6167967"/>
            <a:ext cx="565573" cy="35348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7032730"/>
      </p:ext>
    </p:extLst>
  </p:cSld>
  <p:clrMapOvr>
    <a:masterClrMapping/>
  </p:clrMapOvr>
  <p:transition spd="med">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10683" y="320842"/>
            <a:ext cx="11307184" cy="5688861"/>
          </a:xfrm>
          <a:prstGeom prst="rect">
            <a:avLst/>
          </a:prstGeom>
        </p:spPr>
        <p:txBody>
          <a:bodyPr vert="horz" lIns="91424" tIns="45712" rIns="91424" bIns="45712"/>
          <a:lstStyle>
            <a:lvl1pPr marL="0" indent="0" algn="ctr">
              <a:buNone/>
              <a:defRPr sz="2000" baseline="0">
                <a:solidFill>
                  <a:schemeClr val="tx2"/>
                </a:solidFill>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751970774"/>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8E3030-2A48-4023-BA48-06821DE7486F}" type="datetimeFigureOut">
              <a:rPr lang="en-US" smtClean="0"/>
              <a:t>2017-03-30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3807E2-E22F-4F57-9959-B266EF387FDF}" type="slidenum">
              <a:rPr lang="en-US" smtClean="0"/>
              <a:t>‹#›</a:t>
            </a:fld>
            <a:endParaRPr lang="en-US"/>
          </a:p>
        </p:txBody>
      </p:sp>
    </p:spTree>
    <p:extLst>
      <p:ext uri="{BB962C8B-B14F-4D97-AF65-F5344CB8AC3E}">
        <p14:creationId xmlns:p14="http://schemas.microsoft.com/office/powerpoint/2010/main" val="196306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523067" y="795867"/>
            <a:ext cx="7131051" cy="40047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fontAlgn="auto">
              <a:spcBef>
                <a:spcPts val="0"/>
              </a:spcBef>
              <a:spcAft>
                <a:spcPts val="0"/>
              </a:spcAft>
              <a:defRPr/>
            </a:pPr>
            <a:endParaRPr lang="en-US" sz="2400">
              <a:latin typeface="+mj-lt"/>
            </a:endParaRPr>
          </a:p>
        </p:txBody>
      </p:sp>
      <p:sp>
        <p:nvSpPr>
          <p:cNvPr id="5" name="Rectangle 4"/>
          <p:cNvSpPr/>
          <p:nvPr/>
        </p:nvSpPr>
        <p:spPr>
          <a:xfrm>
            <a:off x="2523067" y="4794251"/>
            <a:ext cx="7128933" cy="99694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fontAlgn="auto">
              <a:spcBef>
                <a:spcPts val="0"/>
              </a:spcBef>
              <a:spcAft>
                <a:spcPts val="0"/>
              </a:spcAft>
              <a:defRPr/>
            </a:pPr>
            <a:endParaRPr lang="en-US" sz="2400">
              <a:latin typeface="+mj-lt"/>
            </a:endParaRPr>
          </a:p>
        </p:txBody>
      </p:sp>
      <p:sp>
        <p:nvSpPr>
          <p:cNvPr id="26" name="Picture Placeholder 25"/>
          <p:cNvSpPr>
            <a:spLocks noGrp="1"/>
          </p:cNvSpPr>
          <p:nvPr>
            <p:ph type="pic" sz="quarter" idx="10"/>
          </p:nvPr>
        </p:nvSpPr>
        <p:spPr>
          <a:xfrm>
            <a:off x="2533651" y="795528"/>
            <a:ext cx="7105651" cy="4005072"/>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p:nvPr>
        </p:nvSpPr>
        <p:spPr>
          <a:xfrm>
            <a:off x="2754495" y="4873439"/>
            <a:ext cx="6765427" cy="838200"/>
          </a:xfrm>
        </p:spPr>
        <p:txBody>
          <a:bodyPr/>
          <a:lstStyle>
            <a:lvl1pPr>
              <a:defRPr sz="2667">
                <a:solidFill>
                  <a:schemeClr val="bg2"/>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587461878"/>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732367" y="311151"/>
            <a:ext cx="4364567" cy="24595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fontAlgn="auto">
              <a:spcBef>
                <a:spcPts val="0"/>
              </a:spcBef>
              <a:spcAft>
                <a:spcPts val="0"/>
              </a:spcAft>
              <a:defRPr/>
            </a:pPr>
            <a:endParaRPr lang="en-US" sz="2400">
              <a:latin typeface="+mj-lt"/>
            </a:endParaRPr>
          </a:p>
        </p:txBody>
      </p:sp>
      <p:sp>
        <p:nvSpPr>
          <p:cNvPr id="26" name="Picture Placeholder 25"/>
          <p:cNvSpPr>
            <a:spLocks noGrp="1"/>
          </p:cNvSpPr>
          <p:nvPr>
            <p:ph type="pic" sz="quarter" idx="10"/>
          </p:nvPr>
        </p:nvSpPr>
        <p:spPr>
          <a:xfrm>
            <a:off x="733321" y="310896"/>
            <a:ext cx="4364736" cy="2459736"/>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914346"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p:nvPr>
        </p:nvSpPr>
        <p:spPr>
          <a:xfrm>
            <a:off x="574581" y="3307591"/>
            <a:ext cx="8973153" cy="2152559"/>
          </a:xfrm>
        </p:spPr>
        <p:txBody>
          <a:bodyPr>
            <a:noAutofit/>
          </a:bodyPr>
          <a:lstStyle>
            <a:lvl1pPr marL="0" marR="0" indent="0" algn="l" defTabSz="914346" rtl="0" eaLnBrk="1" fontAlgn="auto" latinLnBrk="0" hangingPunct="1">
              <a:lnSpc>
                <a:spcPct val="80000"/>
              </a:lnSpc>
              <a:spcBef>
                <a:spcPct val="0"/>
              </a:spcBef>
              <a:spcAft>
                <a:spcPts val="0"/>
              </a:spcAft>
              <a:buClrTx/>
              <a:buSzTx/>
              <a:buFontTx/>
              <a:buNone/>
              <a:tabLst/>
              <a:defRPr sz="6000">
                <a:solidFill>
                  <a:schemeClr val="bg2"/>
                </a:solidFill>
                <a:latin typeface="+mj-lt"/>
              </a:defRPr>
            </a:lvl1pPr>
          </a:lstStyle>
          <a:p>
            <a:r>
              <a:rPr lang="en-US" smtClean="0"/>
              <a:t>Click to edit Master title style</a:t>
            </a:r>
            <a:endParaRPr lang="en-US" dirty="0" smtClean="0"/>
          </a:p>
        </p:txBody>
      </p:sp>
    </p:spTree>
    <p:extLst>
      <p:ext uri="{BB962C8B-B14F-4D97-AF65-F5344CB8AC3E}">
        <p14:creationId xmlns:p14="http://schemas.microsoft.com/office/powerpoint/2010/main" val="1162998065"/>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6656917" y="728134"/>
            <a:ext cx="4840816" cy="51604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fontAlgn="auto">
              <a:spcBef>
                <a:spcPts val="0"/>
              </a:spcBef>
              <a:spcAft>
                <a:spcPts val="0"/>
              </a:spcAft>
              <a:defRPr/>
            </a:pPr>
            <a:endParaRPr lang="en-US" sz="2400">
              <a:latin typeface="+mj-lt"/>
            </a:endParaRPr>
          </a:p>
        </p:txBody>
      </p:sp>
      <p:sp>
        <p:nvSpPr>
          <p:cNvPr id="26" name="Picture Placeholder 25"/>
          <p:cNvSpPr>
            <a:spLocks noGrp="1"/>
          </p:cNvSpPr>
          <p:nvPr>
            <p:ph type="pic" sz="quarter" idx="10"/>
          </p:nvPr>
        </p:nvSpPr>
        <p:spPr>
          <a:xfrm>
            <a:off x="6656832" y="728979"/>
            <a:ext cx="4840224" cy="5159757"/>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p:nvPr>
        </p:nvSpPr>
        <p:spPr>
          <a:xfrm>
            <a:off x="583559" y="728980"/>
            <a:ext cx="5799891" cy="1085313"/>
          </a:xfrm>
        </p:spPr>
        <p:txBody>
          <a:bodyPr wrap="none" anchor="t">
            <a:noAutofit/>
          </a:bodyPr>
          <a:lstStyle>
            <a:lvl1pPr>
              <a:lnSpc>
                <a:spcPct val="90000"/>
              </a:lnSpc>
              <a:defRPr sz="3333">
                <a:solidFill>
                  <a:srgbClr val="555558"/>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3402994616"/>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4891617" y="311152"/>
            <a:ext cx="4358216"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p>
            <a:pPr algn="ctr" fontAlgn="auto">
              <a:spcBef>
                <a:spcPts val="0"/>
              </a:spcBef>
              <a:spcAft>
                <a:spcPts val="0"/>
              </a:spcAft>
              <a:defRPr/>
            </a:pPr>
            <a:endParaRPr lang="en-US" sz="2400">
              <a:solidFill>
                <a:schemeClr val="tx1"/>
              </a:solidFill>
              <a:latin typeface="CiscoSans"/>
              <a:cs typeface="CiscoSans"/>
            </a:endParaRPr>
          </a:p>
        </p:txBody>
      </p:sp>
      <p:sp>
        <p:nvSpPr>
          <p:cNvPr id="10" name="Rectangle 9"/>
          <p:cNvSpPr/>
          <p:nvPr/>
        </p:nvSpPr>
        <p:spPr>
          <a:xfrm>
            <a:off x="446617" y="311152"/>
            <a:ext cx="4383616" cy="266064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p>
            <a:pPr algn="ctr" fontAlgn="auto">
              <a:spcBef>
                <a:spcPts val="0"/>
              </a:spcBef>
              <a:spcAft>
                <a:spcPts val="0"/>
              </a:spcAft>
              <a:defRPr/>
            </a:pPr>
            <a:endParaRPr lang="en-US" sz="2400">
              <a:solidFill>
                <a:schemeClr val="tx1"/>
              </a:solidFill>
              <a:latin typeface="CiscoSans"/>
              <a:cs typeface="CiscoSans"/>
            </a:endParaRPr>
          </a:p>
        </p:txBody>
      </p:sp>
      <p:sp>
        <p:nvSpPr>
          <p:cNvPr id="11" name="Rectangle 10"/>
          <p:cNvSpPr/>
          <p:nvPr/>
        </p:nvSpPr>
        <p:spPr>
          <a:xfrm>
            <a:off x="9306985" y="311151"/>
            <a:ext cx="2451100" cy="13081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p>
            <a:pPr algn="ctr" fontAlgn="auto">
              <a:spcBef>
                <a:spcPts val="0"/>
              </a:spcBef>
              <a:spcAft>
                <a:spcPts val="0"/>
              </a:spcAft>
              <a:defRPr/>
            </a:pPr>
            <a:endParaRPr lang="en-US" sz="2400">
              <a:solidFill>
                <a:schemeClr val="tx1"/>
              </a:solidFill>
              <a:latin typeface="CiscoSans"/>
              <a:cs typeface="CiscoSans"/>
            </a:endParaRPr>
          </a:p>
        </p:txBody>
      </p:sp>
      <p:sp>
        <p:nvSpPr>
          <p:cNvPr id="12" name="Rectangle 11"/>
          <p:cNvSpPr/>
          <p:nvPr/>
        </p:nvSpPr>
        <p:spPr>
          <a:xfrm>
            <a:off x="446618" y="3028952"/>
            <a:ext cx="3363383"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p>
            <a:pPr algn="ctr" fontAlgn="auto">
              <a:spcBef>
                <a:spcPts val="0"/>
              </a:spcBef>
              <a:spcAft>
                <a:spcPts val="0"/>
              </a:spcAft>
              <a:defRPr/>
            </a:pPr>
            <a:endParaRPr lang="en-US" sz="2400">
              <a:solidFill>
                <a:schemeClr val="tx1"/>
              </a:solidFill>
              <a:latin typeface="CiscoSans"/>
              <a:cs typeface="CiscoSans"/>
            </a:endParaRPr>
          </a:p>
        </p:txBody>
      </p:sp>
      <p:sp>
        <p:nvSpPr>
          <p:cNvPr id="13" name="Rectangle 12"/>
          <p:cNvSpPr/>
          <p:nvPr/>
        </p:nvSpPr>
        <p:spPr>
          <a:xfrm>
            <a:off x="3881967" y="3028952"/>
            <a:ext cx="5367867" cy="345863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p>
            <a:pPr algn="ctr" fontAlgn="auto">
              <a:spcBef>
                <a:spcPts val="0"/>
              </a:spcBef>
              <a:spcAft>
                <a:spcPts val="0"/>
              </a:spcAft>
              <a:defRPr/>
            </a:pPr>
            <a:endParaRPr lang="en-US" sz="2400">
              <a:solidFill>
                <a:schemeClr val="tx1"/>
              </a:solidFill>
              <a:latin typeface="CiscoSans"/>
              <a:cs typeface="CiscoSans"/>
            </a:endParaRPr>
          </a:p>
        </p:txBody>
      </p:sp>
      <p:sp>
        <p:nvSpPr>
          <p:cNvPr id="14" name="Rectangle 13"/>
          <p:cNvSpPr/>
          <p:nvPr/>
        </p:nvSpPr>
        <p:spPr>
          <a:xfrm>
            <a:off x="9306985" y="1682751"/>
            <a:ext cx="2451100" cy="344381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p>
            <a:pPr algn="ctr" fontAlgn="auto">
              <a:spcBef>
                <a:spcPts val="0"/>
              </a:spcBef>
              <a:spcAft>
                <a:spcPts val="0"/>
              </a:spcAft>
              <a:defRPr/>
            </a:pPr>
            <a:endParaRPr lang="en-US" sz="2400">
              <a:solidFill>
                <a:schemeClr val="tx1"/>
              </a:solidFill>
              <a:latin typeface="CiscoSans"/>
              <a:cs typeface="CiscoSans"/>
            </a:endParaRPr>
          </a:p>
        </p:txBody>
      </p:sp>
      <p:sp>
        <p:nvSpPr>
          <p:cNvPr id="15" name="Rectangle 14"/>
          <p:cNvSpPr/>
          <p:nvPr/>
        </p:nvSpPr>
        <p:spPr>
          <a:xfrm>
            <a:off x="9306985" y="5183717"/>
            <a:ext cx="2451100" cy="130386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anchor="ctr"/>
          <a:lstStyle/>
          <a:p>
            <a:pPr algn="ctr" fontAlgn="auto">
              <a:spcBef>
                <a:spcPts val="0"/>
              </a:spcBef>
              <a:spcAft>
                <a:spcPts val="0"/>
              </a:spcAft>
              <a:defRPr/>
            </a:pPr>
            <a:endParaRPr lang="en-US" sz="2400">
              <a:solidFill>
                <a:schemeClr val="tx1"/>
              </a:solidFill>
              <a:latin typeface="CiscoSans"/>
              <a:cs typeface="CiscoSans"/>
            </a:endParaRPr>
          </a:p>
        </p:txBody>
      </p:sp>
      <p:sp>
        <p:nvSpPr>
          <p:cNvPr id="49" name="Picture Placeholder 25"/>
          <p:cNvSpPr>
            <a:spLocks noGrp="1"/>
          </p:cNvSpPr>
          <p:nvPr>
            <p:ph type="pic" sz="quarter" idx="11"/>
          </p:nvPr>
        </p:nvSpPr>
        <p:spPr>
          <a:xfrm>
            <a:off x="4891994" y="311151"/>
            <a:ext cx="4357148" cy="2660652"/>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2000" b="0" i="0" kern="1200" baseline="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427771" y="311151"/>
            <a:ext cx="4402668" cy="2660652"/>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9306444" y="311151"/>
            <a:ext cx="2451640" cy="13081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427765" y="3028958"/>
            <a:ext cx="3383227" cy="3458935"/>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3877779" y="3028958"/>
            <a:ext cx="5371355" cy="3458935"/>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9306444" y="1676401"/>
            <a:ext cx="2451640" cy="344941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9306444" y="5182964"/>
            <a:ext cx="2451640" cy="1304925"/>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2000" b="0" i="0" kern="120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850714306"/>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587823"/>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704851" y="777240"/>
            <a:ext cx="10886575"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1867"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3890164719"/>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905785" y="778669"/>
            <a:ext cx="5899416" cy="4425696"/>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914308" rtl="0" eaLnBrk="1" latinLnBrk="0" hangingPunct="1">
              <a:lnSpc>
                <a:spcPct val="95000"/>
              </a:lnSpc>
              <a:spcBef>
                <a:spcPts val="1440"/>
              </a:spcBef>
              <a:buClr>
                <a:srgbClr val="92D050"/>
              </a:buClr>
              <a:buSzPct val="90000"/>
              <a:buFont typeface="Arial" pitchFamily="34" charset="0"/>
              <a:buNone/>
              <a:tabLst/>
              <a:defRPr lang="en-US" sz="1867"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2595126739"/>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049FD9"/>
            </a:gs>
            <a:gs pos="100000">
              <a:srgbClr val="004BAF"/>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8851" y="2194985"/>
            <a:ext cx="2654300"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927511"/>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8E3030-2A48-4023-BA48-06821DE7486F}" type="datetimeFigureOut">
              <a:rPr lang="en-US" smtClean="0"/>
              <a:t>2017-03-30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3807E2-E22F-4F57-9959-B266EF387FDF}" type="slidenum">
              <a:rPr lang="en-US" smtClean="0"/>
              <a:t>‹#›</a:t>
            </a:fld>
            <a:endParaRPr lang="en-US"/>
          </a:p>
        </p:txBody>
      </p:sp>
    </p:spTree>
    <p:extLst>
      <p:ext uri="{BB962C8B-B14F-4D97-AF65-F5344CB8AC3E}">
        <p14:creationId xmlns:p14="http://schemas.microsoft.com/office/powerpoint/2010/main" val="68607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E3030-2A48-4023-BA48-06821DE7486F}" type="datetimeFigureOut">
              <a:rPr lang="en-US" smtClean="0"/>
              <a:t>2017-03-30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3807E2-E22F-4F57-9959-B266EF387FDF}" type="slidenum">
              <a:rPr lang="en-US" smtClean="0"/>
              <a:t>‹#›</a:t>
            </a:fld>
            <a:endParaRPr lang="en-US"/>
          </a:p>
        </p:txBody>
      </p:sp>
    </p:spTree>
    <p:extLst>
      <p:ext uri="{BB962C8B-B14F-4D97-AF65-F5344CB8AC3E}">
        <p14:creationId xmlns:p14="http://schemas.microsoft.com/office/powerpoint/2010/main" val="3772582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8E3030-2A48-4023-BA48-06821DE7486F}" type="datetimeFigureOut">
              <a:rPr lang="en-US" smtClean="0"/>
              <a:t>2017-03-30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3807E2-E22F-4F57-9959-B266EF387FDF}" type="slidenum">
              <a:rPr lang="en-US" smtClean="0"/>
              <a:t>‹#›</a:t>
            </a:fld>
            <a:endParaRPr lang="en-US"/>
          </a:p>
        </p:txBody>
      </p:sp>
    </p:spTree>
    <p:extLst>
      <p:ext uri="{BB962C8B-B14F-4D97-AF65-F5344CB8AC3E}">
        <p14:creationId xmlns:p14="http://schemas.microsoft.com/office/powerpoint/2010/main" val="3551781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8E3030-2A48-4023-BA48-06821DE7486F}" type="datetimeFigureOut">
              <a:rPr lang="en-US" smtClean="0"/>
              <a:t>2017-03-30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3807E2-E22F-4F57-9959-B266EF387FDF}" type="slidenum">
              <a:rPr lang="en-US" smtClean="0"/>
              <a:t>‹#›</a:t>
            </a:fld>
            <a:endParaRPr lang="en-US"/>
          </a:p>
        </p:txBody>
      </p:sp>
    </p:spTree>
    <p:extLst>
      <p:ext uri="{BB962C8B-B14F-4D97-AF65-F5344CB8AC3E}">
        <p14:creationId xmlns:p14="http://schemas.microsoft.com/office/powerpoint/2010/main" val="3913267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41" Type="http://schemas.openxmlformats.org/officeDocument/2006/relationships/slideLayout" Target="../slideLayouts/slideLayout55.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image" Target="../media/image1.png"/><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4"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E3030-2A48-4023-BA48-06821DE7486F}" type="datetimeFigureOut">
              <a:rPr lang="en-US" smtClean="0"/>
              <a:t>2017-03-30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807E2-E22F-4F57-9959-B266EF387FDF}" type="slidenum">
              <a:rPr lang="en-US" smtClean="0"/>
              <a:t>‹#›</a:t>
            </a:fld>
            <a:endParaRPr lang="en-US"/>
          </a:p>
        </p:txBody>
      </p:sp>
    </p:spTree>
    <p:extLst>
      <p:ext uri="{BB962C8B-B14F-4D97-AF65-F5344CB8AC3E}">
        <p14:creationId xmlns:p14="http://schemas.microsoft.com/office/powerpoint/2010/main" val="1243245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4" r:id="rId12"/>
    <p:sldLayoutId id="2147483705" r:id="rId13"/>
    <p:sldLayoutId id="214748370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4200"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11354627" y="6323876"/>
            <a:ext cx="290868" cy="206025"/>
          </a:xfrm>
          <a:prstGeom prst="rect">
            <a:avLst/>
          </a:prstGeom>
          <a:noFill/>
          <a:ln w="9525" algn="ctr">
            <a:noFill/>
            <a:miter lim="800000"/>
            <a:headEnd/>
            <a:tailEnd/>
          </a:ln>
          <a:effectLst/>
        </p:spPr>
        <p:txBody>
          <a:bodyPr wrap="none" lIns="82115" tIns="41056" rIns="82115" bIns="41056" anchor="b">
            <a:spAutoFit/>
          </a:bodyPr>
          <a:lstStyle/>
          <a:p>
            <a:pPr algn="r" defTabSz="814305" fontAlgn="auto">
              <a:spcBef>
                <a:spcPts val="0"/>
              </a:spcBef>
              <a:spcAft>
                <a:spcPts val="0"/>
              </a:spcAft>
              <a:defRPr/>
            </a:pPr>
            <a:fld id="{6A1E46DC-7EF6-4EA2-B285-14272867D133}" type="slidenum">
              <a:rPr lang="en-US" sz="800">
                <a:solidFill>
                  <a:srgbClr val="000000">
                    <a:alpha val="25000"/>
                  </a:srgbClr>
                </a:solidFill>
                <a:latin typeface="+mn-lt"/>
                <a:ea typeface="+mn-ea"/>
                <a:cs typeface="CiscoSans Thin"/>
              </a:rPr>
              <a:pPr algn="r" defTabSz="814305" fontAlgn="auto">
                <a:spcBef>
                  <a:spcPts val="0"/>
                </a:spcBef>
                <a:spcAft>
                  <a:spcPts val="0"/>
                </a:spcAft>
                <a:defRPr/>
              </a:pPr>
              <a:t>‹#›</a:t>
            </a:fld>
            <a:endParaRPr lang="en-US" sz="8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7823344" y="6322205"/>
            <a:ext cx="3544024" cy="206025"/>
          </a:xfrm>
          <a:prstGeom prst="rect">
            <a:avLst/>
          </a:prstGeom>
          <a:noFill/>
          <a:ln w="9525">
            <a:noFill/>
            <a:miter lim="800000"/>
            <a:headEnd/>
            <a:tailEnd/>
          </a:ln>
          <a:effectLst/>
        </p:spPr>
        <p:txBody>
          <a:bodyPr lIns="82115" tIns="41056" rIns="82115" bIns="41056" anchor="b">
            <a:spAutoFit/>
          </a:bodyPr>
          <a:lstStyle/>
          <a:p>
            <a:pPr defTabSz="814305" fontAlgn="auto">
              <a:spcBef>
                <a:spcPts val="0"/>
              </a:spcBef>
              <a:spcAft>
                <a:spcPts val="0"/>
              </a:spcAft>
              <a:defRPr/>
            </a:pPr>
            <a:r>
              <a:rPr lang="en-US" sz="800" dirty="0">
                <a:solidFill>
                  <a:srgbClr val="000000">
                    <a:alpha val="25000"/>
                  </a:srgbClr>
                </a:solidFill>
                <a:latin typeface="+mn-lt"/>
                <a:ea typeface="+mn-ea"/>
                <a:cs typeface="CiscoSans Thin"/>
              </a:rPr>
              <a:t>© </a:t>
            </a:r>
            <a:r>
              <a:rPr lang="en-US" sz="800" dirty="0" smtClean="0">
                <a:solidFill>
                  <a:srgbClr val="000000">
                    <a:alpha val="25000"/>
                  </a:srgbClr>
                </a:solidFill>
                <a:latin typeface="+mn-lt"/>
                <a:ea typeface="+mn-ea"/>
                <a:cs typeface="CiscoSans Thin"/>
              </a:rPr>
              <a:t>2016  </a:t>
            </a:r>
            <a:r>
              <a:rPr lang="en-US" sz="800" dirty="0">
                <a:solidFill>
                  <a:srgbClr val="000000">
                    <a:alpha val="25000"/>
                  </a:srgbClr>
                </a:solidFill>
                <a:latin typeface="+mn-lt"/>
                <a:ea typeface="+mn-ea"/>
                <a:cs typeface="CiscoSans Thin"/>
              </a:rPr>
              <a:t>Cisco and/or its affiliates. All rights reserved.   Cisco Confidential</a:t>
            </a:r>
          </a:p>
        </p:txBody>
      </p:sp>
      <p:pic>
        <p:nvPicPr>
          <p:cNvPr id="1029" name="Picture 2"/>
          <p:cNvPicPr>
            <a:picLocks noChangeAspect="1" noChangeArrowheads="1"/>
          </p:cNvPicPr>
          <p:nvPr/>
        </p:nvPicPr>
        <p:blipFill>
          <a:blip r:embed="rId45">
            <a:extLst>
              <a:ext uri="{28A0092B-C50C-407E-A947-70E740481C1C}">
                <a14:useLocalDpi xmlns:a14="http://schemas.microsoft.com/office/drawing/2010/main" val="0"/>
              </a:ext>
            </a:extLst>
          </a:blip>
          <a:stretch>
            <a:fillRect/>
          </a:stretch>
        </p:blipFill>
        <p:spPr bwMode="auto">
          <a:xfrm>
            <a:off x="636905" y="6167967"/>
            <a:ext cx="565573" cy="3534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2704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Lst>
  <p:transition spd="slow">
    <p:wipe/>
  </p:transition>
  <p:timing>
    <p:tnLst>
      <p:par>
        <p:cTn id="1" dur="indefinite" restart="never" nodeType="tmRoot"/>
      </p:par>
    </p:tnLst>
  </p:timing>
  <p:txStyles>
    <p:titleStyle>
      <a:lvl1pPr algn="l" defTabSz="912261" rtl="0" eaLnBrk="1" fontAlgn="base" hangingPunct="1">
        <a:lnSpc>
          <a:spcPct val="80000"/>
        </a:lnSpc>
        <a:spcBef>
          <a:spcPct val="0"/>
        </a:spcBef>
        <a:spcAft>
          <a:spcPct val="0"/>
        </a:spcAft>
        <a:defRPr lang="en-US" sz="4267" kern="1200" dirty="0">
          <a:solidFill>
            <a:schemeClr val="tx2"/>
          </a:solidFill>
          <a:latin typeface="+mj-lt"/>
          <a:ea typeface="ＭＳ Ｐゴシック" charset="0"/>
          <a:cs typeface="CiscoSans"/>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cs typeface="CiscoSans" pitchFamily="34"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cs typeface="CiscoSans" pitchFamily="34"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cs typeface="CiscoSans" pitchFamily="34"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cs typeface="CiscoSans" pitchFamily="34"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0.xml"/></Relationships>
</file>

<file path=ppt/slides/_rels/slide10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0.xml"/></Relationships>
</file>

<file path=ppt/slides/_rels/slide10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0.xml"/></Relationships>
</file>

<file path=ppt/slides/_rels/slide10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0.xml"/></Relationships>
</file>

<file path=ppt/slides/_rels/slide10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0.xml"/></Relationships>
</file>

<file path=ppt/slides/_rels/slide10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0.xml"/></Relationships>
</file>

<file path=ppt/slides/_rels/slide11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0.xml"/></Relationships>
</file>

<file path=ppt/slides/_rels/slide11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0.xml"/></Relationships>
</file>

<file path=ppt/slides/_rels/slide11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12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0.xml"/></Relationships>
</file>

<file path=ppt/slides/_rels/slide12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0.xml"/></Relationships>
</file>

<file path=ppt/slides/_rels/slide12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0.xml"/></Relationships>
</file>

<file path=ppt/slides/_rels/slide12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0.xml"/></Relationships>
</file>

<file path=ppt/slides/_rels/slide1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0.xml"/></Relationships>
</file>

<file path=ppt/slides/_rels/slide1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13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0.xml"/></Relationships>
</file>

<file path=ppt/slides/_rels/slide13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0.xml"/></Relationships>
</file>

<file path=ppt/slides/_rels/slide13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0.xml"/></Relationships>
</file>

<file path=ppt/slides/_rels/slide13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0.xml"/></Relationships>
</file>

<file path=ppt/slides/_rels/slide13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0.xml"/></Relationships>
</file>

<file path=ppt/slides/_rels/slide13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0.xml"/></Relationships>
</file>

<file path=ppt/slides/_rels/slide13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0.xml"/></Relationships>
</file>

<file path=ppt/slides/_rels/slide14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0.xml"/></Relationships>
</file>

<file path=ppt/slides/_rels/slide14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0.xml"/></Relationships>
</file>

<file path=ppt/slides/_rels/slide14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0.xml"/></Relationships>
</file>

<file path=ppt/slides/_rels/slide14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0.xml"/></Relationships>
</file>

<file path=ppt/slides/_rels/slide14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0.xml"/></Relationships>
</file>

<file path=ppt/slides/_rels/slide14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0.xml"/></Relationships>
</file>

<file path=ppt/slides/_rels/slide14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0.xml"/></Relationships>
</file>

<file path=ppt/slides/_rels/slide1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0.xml"/></Relationships>
</file>

<file path=ppt/slides/_rels/slide1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0.xml"/></Relationships>
</file>

<file path=ppt/slides/_rels/slide1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7.png"/><Relationship Id="rId1" Type="http://schemas.openxmlformats.org/officeDocument/2006/relationships/slideLayout" Target="../slideLayouts/slideLayout30.xml"/></Relationships>
</file>

<file path=ppt/slides/_rels/slide15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0.xml"/></Relationships>
</file>

<file path=ppt/slides/_rels/slide15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0.xml"/></Relationships>
</file>

<file path=ppt/slides/_rels/slide15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16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0.xml"/></Relationships>
</file>

<file path=ppt/slides/_rels/slide16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0.xml"/></Relationships>
</file>

<file path=ppt/slides/_rels/slide16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0.xml"/></Relationships>
</file>

<file path=ppt/slides/_rels/slide16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0.xml"/></Relationships>
</file>

<file path=ppt/slides/_rels/slide16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0.xml"/></Relationships>
</file>

<file path=ppt/slides/_rels/slide16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0.xml"/></Relationships>
</file>

<file path=ppt/slides/_rels/slide16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17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0.xml"/></Relationships>
</file>

<file path=ppt/slides/_rels/slide1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1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17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0.xml"/></Relationships>
</file>

<file path=ppt/slides/_rels/slide17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0.xml"/></Relationships>
</file>

<file path=ppt/slides/_rels/slide17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0.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1.xml.rels><?xml version="1.0" encoding="UTF-8" standalone="yes"?>
<Relationships xmlns="http://schemas.openxmlformats.org/package/2006/relationships"><Relationship Id="rId2" Type="http://schemas.openxmlformats.org/officeDocument/2006/relationships/hyperlink" Target="http://www.cisco.com/c/en/us/products/collateral/security/firepower-4100-series/guide-c07-736078.html?cachemode=refresh" TargetMode="External"/><Relationship Id="rId1" Type="http://schemas.openxmlformats.org/officeDocument/2006/relationships/slideLayout" Target="../slideLayouts/slideLayout30.xml"/></Relationships>
</file>

<file path=ppt/slides/_rels/slide182.xml.rels><?xml version="1.0" encoding="UTF-8" standalone="yes"?>
<Relationships xmlns="http://schemas.openxmlformats.org/package/2006/relationships"><Relationship Id="rId3" Type="http://schemas.openxmlformats.org/officeDocument/2006/relationships/hyperlink" Target="https://www.ciscolive.com/online/connect/sessionDetail.ww?SESSION_ID=90909&amp;backBtn=true" TargetMode="External"/><Relationship Id="rId7" Type="http://schemas.openxmlformats.org/officeDocument/2006/relationships/image" Target="../media/image138.png"/><Relationship Id="rId2" Type="http://schemas.openxmlformats.org/officeDocument/2006/relationships/hyperlink" Target="https://www.ciscolive.com/online/connect/sessionDetail.ww?SESSION_ID=92596&amp;backBtn=true" TargetMode="External"/><Relationship Id="rId1" Type="http://schemas.openxmlformats.org/officeDocument/2006/relationships/slideLayout" Target="../slideLayouts/slideLayout30.xml"/><Relationship Id="rId6" Type="http://schemas.openxmlformats.org/officeDocument/2006/relationships/hyperlink" Target="http://www.cisco.com/go/ftd-config" TargetMode="External"/><Relationship Id="rId5" Type="http://schemas.openxmlformats.org/officeDocument/2006/relationships/hyperlink" Target="http://www.cisco.com/go/ftd-notes" TargetMode="External"/><Relationship Id="rId4" Type="http://schemas.openxmlformats.org/officeDocument/2006/relationships/hyperlink" Target="http://www.cisco.com/go/ftd-quick"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0.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0.xml"/><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9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ubtitle 1"/>
          <p:cNvSpPr>
            <a:spLocks noGrp="1"/>
          </p:cNvSpPr>
          <p:nvPr>
            <p:ph type="subTitle" idx="1"/>
          </p:nvPr>
        </p:nvSpPr>
        <p:spPr bwMode="auto">
          <a:xfrm>
            <a:off x="0" y="5057598"/>
            <a:ext cx="11687890" cy="3841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compatLnSpc="1">
            <a:prstTxWarp prst="textNoShape">
              <a:avLst/>
            </a:prstTxWarp>
          </a:bodyPr>
          <a:lstStyle/>
          <a:p>
            <a:r>
              <a:rPr lang="en-US" altLang="en-US" dirty="0" smtClean="0">
                <a:ea typeface="ＭＳ Ｐゴシック" pitchFamily="34" charset="-128"/>
                <a:cs typeface="CiscoSans" pitchFamily="34" charset="0"/>
              </a:rPr>
              <a:t>Dax Mickelson</a:t>
            </a:r>
            <a:endParaRPr altLang="en-US" dirty="0" smtClean="0">
              <a:ea typeface="ＭＳ Ｐゴシック" pitchFamily="34" charset="-128"/>
              <a:cs typeface="CiscoSans" pitchFamily="34" charset="0"/>
            </a:endParaRPr>
          </a:p>
        </p:txBody>
      </p:sp>
      <p:sp>
        <p:nvSpPr>
          <p:cNvPr id="40964" name="Text Placeholder 3"/>
          <p:cNvSpPr>
            <a:spLocks noGrp="1"/>
          </p:cNvSpPr>
          <p:nvPr>
            <p:ph type="body" sz="quarter" idx="11"/>
          </p:nvPr>
        </p:nvSpPr>
        <p:spPr bwMode="auto">
          <a:xfrm>
            <a:off x="1" y="5377594"/>
            <a:ext cx="11687890" cy="3841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smtClean="0">
                <a:ea typeface="ＭＳ Ｐゴシック" pitchFamily="34" charset="-128"/>
                <a:cs typeface="CiscoSans" pitchFamily="34" charset="0"/>
              </a:rPr>
              <a:t>dmickels@cisco.com</a:t>
            </a:r>
          </a:p>
        </p:txBody>
      </p:sp>
      <p:sp>
        <p:nvSpPr>
          <p:cNvPr id="2" name="Text Placeholder 1"/>
          <p:cNvSpPr>
            <a:spLocks noGrp="1"/>
          </p:cNvSpPr>
          <p:nvPr>
            <p:ph type="body" sz="quarter" idx="13"/>
          </p:nvPr>
        </p:nvSpPr>
        <p:spPr>
          <a:xfrm>
            <a:off x="1" y="4281951"/>
            <a:ext cx="11687890" cy="398668"/>
          </a:xfrm>
        </p:spPr>
        <p:txBody>
          <a:bodyPr>
            <a:normAutofit fontScale="92500" lnSpcReduction="20000"/>
          </a:bodyPr>
          <a:lstStyle/>
          <a:p>
            <a:r>
              <a:rPr lang="en-US" dirty="0"/>
              <a:t>Training around FTD version 6.1 release</a:t>
            </a:r>
          </a:p>
          <a:p>
            <a:endParaRPr lang="en-US" dirty="0"/>
          </a:p>
        </p:txBody>
      </p:sp>
      <p:sp>
        <p:nvSpPr>
          <p:cNvPr id="6" name="Title 5"/>
          <p:cNvSpPr>
            <a:spLocks noGrp="1"/>
          </p:cNvSpPr>
          <p:nvPr>
            <p:ph type="ctrTitle"/>
          </p:nvPr>
        </p:nvSpPr>
        <p:spPr>
          <a:xfrm>
            <a:off x="1" y="3519969"/>
            <a:ext cx="11687890" cy="859640"/>
          </a:xfrm>
        </p:spPr>
        <p:txBody>
          <a:bodyPr>
            <a:normAutofit fontScale="90000"/>
          </a:bodyPr>
          <a:lstStyle/>
          <a:p>
            <a:pPr>
              <a:defRPr/>
            </a:pPr>
            <a:r>
              <a:rPr lang="en-US" kern="0" dirty="0" smtClean="0"/>
              <a:t>FTD Basics</a:t>
            </a:r>
            <a:endParaRPr dirty="0"/>
          </a:p>
        </p:txBody>
      </p:sp>
      <p:sp>
        <p:nvSpPr>
          <p:cNvPr id="7" name="Text Placeholder 3"/>
          <p:cNvSpPr>
            <a:spLocks noGrp="1"/>
          </p:cNvSpPr>
          <p:nvPr>
            <p:ph type="body" sz="quarter" idx="11"/>
          </p:nvPr>
        </p:nvSpPr>
        <p:spPr bwMode="auto">
          <a:xfrm>
            <a:off x="0" y="511624"/>
            <a:ext cx="12191999" cy="173626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noAutofit/>
          </a:bodyPr>
          <a:lstStyle/>
          <a:p>
            <a:pPr algn="ctr"/>
            <a:r>
              <a:rPr lang="en-US" altLang="en-US" sz="3600" dirty="0" smtClean="0">
                <a:solidFill>
                  <a:schemeClr val="tx1"/>
                </a:solidFill>
                <a:ea typeface="ＭＳ Ｐゴシック" pitchFamily="34" charset="-128"/>
                <a:cs typeface="CiscoSans" pitchFamily="34" charset="0"/>
              </a:rPr>
              <a:t>This presentation can be downloaded from: http://tinyurl.com/ftdclass</a:t>
            </a:r>
          </a:p>
          <a:p>
            <a:pPr algn="ctr"/>
            <a:r>
              <a:rPr lang="en-US" altLang="en-US" sz="3600" dirty="0" smtClean="0">
                <a:solidFill>
                  <a:schemeClr val="tx1"/>
                </a:solidFill>
                <a:ea typeface="ＭＳ Ｐゴシック" pitchFamily="34" charset="-128"/>
                <a:cs typeface="CiscoSans" pitchFamily="34" charset="0"/>
              </a:rPr>
              <a:t>Password is: </a:t>
            </a:r>
            <a:r>
              <a:rPr lang="en-US" sz="3600" dirty="0">
                <a:solidFill>
                  <a:schemeClr val="tx1"/>
                </a:solidFill>
              </a:rPr>
              <a:t>FTDFERoadshow</a:t>
            </a:r>
            <a:endParaRPr lang="en-US" altLang="en-US" sz="3600" dirty="0" smtClean="0">
              <a:solidFill>
                <a:schemeClr val="tx1"/>
              </a:solidFill>
              <a:ea typeface="ＭＳ Ｐゴシック" pitchFamily="34" charset="-128"/>
              <a:cs typeface="CiscoSans" pitchFamily="34" charset="0"/>
            </a:endParaRPr>
          </a:p>
        </p:txBody>
      </p:sp>
    </p:spTree>
    <p:extLst>
      <p:ext uri="{BB962C8B-B14F-4D97-AF65-F5344CB8AC3E}">
        <p14:creationId xmlns:p14="http://schemas.microsoft.com/office/powerpoint/2010/main" val="6563511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Delivery Options</a:t>
            </a:r>
            <a:endParaRPr lang="en-US" dirty="0"/>
          </a:p>
        </p:txBody>
      </p:sp>
    </p:spTree>
    <p:extLst>
      <p:ext uri="{BB962C8B-B14F-4D97-AF65-F5344CB8AC3E}">
        <p14:creationId xmlns:p14="http://schemas.microsoft.com/office/powerpoint/2010/main" val="1922064037"/>
      </p:ext>
    </p:extLst>
  </p:cSld>
  <p:clrMapOvr>
    <a:masterClrMapping/>
  </p:clrMapOvr>
  <p:transition spd="slow">
    <p:wip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Access Control Policy -- Revisited</a:t>
            </a:r>
            <a:endParaRPr lang="en-US" dirty="0"/>
          </a:p>
        </p:txBody>
      </p:sp>
      <p:pic>
        <p:nvPicPr>
          <p:cNvPr id="5" name="Picture 4"/>
          <p:cNvPicPr>
            <a:picLocks noChangeAspect="1"/>
          </p:cNvPicPr>
          <p:nvPr/>
        </p:nvPicPr>
        <p:blipFill>
          <a:blip r:embed="rId2"/>
          <a:stretch>
            <a:fillRect/>
          </a:stretch>
        </p:blipFill>
        <p:spPr>
          <a:xfrm>
            <a:off x="71496" y="1219200"/>
            <a:ext cx="7987888" cy="4912179"/>
          </a:xfrm>
          <a:prstGeom prst="rect">
            <a:avLst/>
          </a:prstGeom>
        </p:spPr>
      </p:pic>
      <p:cxnSp>
        <p:nvCxnSpPr>
          <p:cNvPr id="7" name="Straight Arrow Connector 6"/>
          <p:cNvCxnSpPr/>
          <p:nvPr/>
        </p:nvCxnSpPr>
        <p:spPr>
          <a:xfrm flipH="1" flipV="1">
            <a:off x="3505200" y="2362200"/>
            <a:ext cx="4875009" cy="7682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80208" y="2795153"/>
            <a:ext cx="3811792" cy="2308324"/>
          </a:xfrm>
          <a:prstGeom prst="rect">
            <a:avLst/>
          </a:prstGeom>
          <a:noFill/>
        </p:spPr>
        <p:txBody>
          <a:bodyPr wrap="square" rtlCol="0">
            <a:spAutoFit/>
          </a:bodyPr>
          <a:lstStyle/>
          <a:p>
            <a:r>
              <a:rPr lang="en-US" sz="2400" dirty="0" smtClean="0"/>
              <a:t>SSL Policy is applied at the Access Control Policy level thus “affects” all policies/rules associated with the devices assigned to this ACP.</a:t>
            </a:r>
            <a:endParaRPr lang="en-US" sz="2400" dirty="0"/>
          </a:p>
        </p:txBody>
      </p:sp>
    </p:spTree>
    <p:extLst>
      <p:ext uri="{BB962C8B-B14F-4D97-AF65-F5344CB8AC3E}">
        <p14:creationId xmlns:p14="http://schemas.microsoft.com/office/powerpoint/2010/main" val="263662262"/>
      </p:ext>
    </p:extLst>
  </p:cSld>
  <p:clrMapOvr>
    <a:masterClrMapping/>
  </p:clrMapOvr>
  <p:transition spd="med">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5233" y="1220545"/>
            <a:ext cx="10130723" cy="3426595"/>
          </a:xfrm>
        </p:spPr>
        <p:txBody>
          <a:bodyPr/>
          <a:lstStyle/>
          <a:p>
            <a:r>
              <a:rPr lang="en-US" dirty="0" smtClean="0"/>
              <a:t>SafeSearch/YouTube EDU</a:t>
            </a:r>
            <a:endParaRPr lang="en-US" dirty="0"/>
          </a:p>
        </p:txBody>
      </p:sp>
    </p:spTree>
    <p:extLst>
      <p:ext uri="{BB962C8B-B14F-4D97-AF65-F5344CB8AC3E}">
        <p14:creationId xmlns:p14="http://schemas.microsoft.com/office/powerpoint/2010/main" val="2973831327"/>
      </p:ext>
    </p:extLst>
  </p:cSld>
  <p:clrMapOvr>
    <a:masterClrMapping/>
  </p:clrMapOvr>
  <p:transition spd="slow">
    <p:wip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is SafeSearch/YouTube EDU?</a:t>
            </a:r>
            <a:endParaRPr lang="en-US" dirty="0"/>
          </a:p>
        </p:txBody>
      </p:sp>
      <p:sp>
        <p:nvSpPr>
          <p:cNvPr id="2" name="TextBox 1"/>
          <p:cNvSpPr txBox="1"/>
          <p:nvPr/>
        </p:nvSpPr>
        <p:spPr>
          <a:xfrm>
            <a:off x="0" y="788611"/>
            <a:ext cx="11127317"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SafeSearch is an “app” that certain search engines provide that will filter out inappropriate content from search results.</a:t>
            </a:r>
          </a:p>
          <a:p>
            <a:pPr marL="285750" indent="-285750">
              <a:buFont typeface="Arial" panose="020B0604020202020204" pitchFamily="34" charset="0"/>
              <a:buChar char="•"/>
            </a:pPr>
            <a:r>
              <a:rPr lang="en-US" dirty="0" smtClean="0"/>
              <a:t>YouTube EDU is an extension of the SafeSearch feature that targets YouTube content.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SafeSearch can be manually turned on within google.com. (Per browser, per device, per user)</a:t>
            </a:r>
          </a:p>
          <a:p>
            <a:pPr marL="742950" lvl="1" indent="-285750">
              <a:buFont typeface="Arial" panose="020B0604020202020204" pitchFamily="34" charset="0"/>
              <a:buChar char="•"/>
            </a:pPr>
            <a:r>
              <a:rPr lang="en-US" dirty="0" smtClean="0"/>
              <a:t>It could then also be turned off by the end user.</a:t>
            </a:r>
          </a:p>
        </p:txBody>
      </p:sp>
      <p:pic>
        <p:nvPicPr>
          <p:cNvPr id="4" name="Picture 3"/>
          <p:cNvPicPr>
            <a:picLocks noChangeAspect="1"/>
          </p:cNvPicPr>
          <p:nvPr/>
        </p:nvPicPr>
        <p:blipFill>
          <a:blip r:embed="rId2"/>
          <a:stretch>
            <a:fillRect/>
          </a:stretch>
        </p:blipFill>
        <p:spPr>
          <a:xfrm>
            <a:off x="66690" y="2694214"/>
            <a:ext cx="12075355" cy="3178166"/>
          </a:xfrm>
          <a:prstGeom prst="rect">
            <a:avLst/>
          </a:prstGeom>
        </p:spPr>
      </p:pic>
    </p:spTree>
    <p:extLst>
      <p:ext uri="{BB962C8B-B14F-4D97-AF65-F5344CB8AC3E}">
        <p14:creationId xmlns:p14="http://schemas.microsoft.com/office/powerpoint/2010/main" val="1951597240"/>
      </p:ext>
    </p:extLst>
  </p:cSld>
  <p:clrMapOvr>
    <a:masterClrMapping/>
  </p:clrMapOvr>
  <p:transition spd="med">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Configure ACP Rule for </a:t>
            </a:r>
            <a:r>
              <a:rPr lang="en-US" dirty="0" err="1" smtClean="0"/>
              <a:t>SafeSearch</a:t>
            </a:r>
            <a:endParaRPr lang="en-US" dirty="0"/>
          </a:p>
        </p:txBody>
      </p:sp>
      <p:pic>
        <p:nvPicPr>
          <p:cNvPr id="5" name="Picture 4"/>
          <p:cNvPicPr>
            <a:picLocks noChangeAspect="1"/>
          </p:cNvPicPr>
          <p:nvPr/>
        </p:nvPicPr>
        <p:blipFill>
          <a:blip r:embed="rId2"/>
          <a:stretch>
            <a:fillRect/>
          </a:stretch>
        </p:blipFill>
        <p:spPr>
          <a:xfrm>
            <a:off x="1739643" y="782102"/>
            <a:ext cx="8712712" cy="3850593"/>
          </a:xfrm>
          <a:prstGeom prst="rect">
            <a:avLst/>
          </a:prstGeom>
        </p:spPr>
      </p:pic>
      <p:sp>
        <p:nvSpPr>
          <p:cNvPr id="2" name="TextBox 1"/>
          <p:cNvSpPr txBox="1"/>
          <p:nvPr/>
        </p:nvSpPr>
        <p:spPr>
          <a:xfrm>
            <a:off x="-1" y="4723796"/>
            <a:ext cx="12192001" cy="1569660"/>
          </a:xfrm>
          <a:prstGeom prst="rect">
            <a:avLst/>
          </a:prstGeom>
          <a:noFill/>
        </p:spPr>
        <p:txBody>
          <a:bodyPr wrap="square" rtlCol="0">
            <a:spAutoFit/>
          </a:bodyPr>
          <a:lstStyle/>
          <a:p>
            <a:pPr marL="342900" indent="-342900">
              <a:buFont typeface="+mj-lt"/>
              <a:buAutoNum type="arabicPeriod"/>
            </a:pPr>
            <a:r>
              <a:rPr lang="en-US" sz="2400" dirty="0" smtClean="0"/>
              <a:t>In an ACP Rule, on the Applications tab, click the SafeSearch link.</a:t>
            </a:r>
          </a:p>
          <a:p>
            <a:pPr marL="342900" indent="-342900">
              <a:buFont typeface="+mj-lt"/>
              <a:buAutoNum type="arabicPeriod"/>
            </a:pPr>
            <a:r>
              <a:rPr lang="en-US" sz="2400" dirty="0" smtClean="0"/>
              <a:t>Enable Safe Search.</a:t>
            </a:r>
          </a:p>
          <a:p>
            <a:pPr marL="342900" indent="-342900">
              <a:buFont typeface="+mj-lt"/>
              <a:buAutoNum type="arabicPeriod"/>
            </a:pPr>
            <a:r>
              <a:rPr lang="en-US" sz="2400" dirty="0" smtClean="0"/>
              <a:t>Choose what to do about search engines that don’t support Safe Search.</a:t>
            </a:r>
          </a:p>
          <a:p>
            <a:pPr marL="342900" indent="-342900">
              <a:buFont typeface="+mj-lt"/>
              <a:buAutoNum type="arabicPeriod"/>
            </a:pPr>
            <a:r>
              <a:rPr lang="en-US" sz="2400" dirty="0" smtClean="0"/>
              <a:t>Build remaining criteria for ACP rule to match traffic you want.</a:t>
            </a:r>
            <a:endParaRPr lang="en-US" sz="2400" dirty="0"/>
          </a:p>
        </p:txBody>
      </p:sp>
    </p:spTree>
    <p:extLst>
      <p:ext uri="{BB962C8B-B14F-4D97-AF65-F5344CB8AC3E}">
        <p14:creationId xmlns:p14="http://schemas.microsoft.com/office/powerpoint/2010/main" val="2414538766"/>
      </p:ext>
    </p:extLst>
  </p:cSld>
  <p:clrMapOvr>
    <a:masterClrMapping/>
  </p:clrMapOvr>
  <p:transition spd="med">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Supported Search Engines for </a:t>
            </a:r>
            <a:r>
              <a:rPr lang="en-US" dirty="0" err="1" smtClean="0"/>
              <a:t>SafeSearch</a:t>
            </a:r>
            <a:endParaRPr lang="en-US" dirty="0"/>
          </a:p>
        </p:txBody>
      </p:sp>
      <p:pic>
        <p:nvPicPr>
          <p:cNvPr id="4" name="Picture 3"/>
          <p:cNvPicPr>
            <a:picLocks noChangeAspect="1"/>
          </p:cNvPicPr>
          <p:nvPr/>
        </p:nvPicPr>
        <p:blipFill>
          <a:blip r:embed="rId2"/>
          <a:stretch>
            <a:fillRect/>
          </a:stretch>
        </p:blipFill>
        <p:spPr>
          <a:xfrm>
            <a:off x="191793" y="865414"/>
            <a:ext cx="11847808" cy="5219502"/>
          </a:xfrm>
          <a:prstGeom prst="rect">
            <a:avLst/>
          </a:prstGeom>
        </p:spPr>
      </p:pic>
    </p:spTree>
    <p:extLst>
      <p:ext uri="{BB962C8B-B14F-4D97-AF65-F5344CB8AC3E}">
        <p14:creationId xmlns:p14="http://schemas.microsoft.com/office/powerpoint/2010/main" val="2162249526"/>
      </p:ext>
    </p:extLst>
  </p:cSld>
  <p:clrMapOvr>
    <a:masterClrMapping/>
  </p:clrMapOvr>
  <p:transition spd="med">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Warning that it is a 2-step process</a:t>
            </a:r>
            <a:endParaRPr lang="en-US" dirty="0"/>
          </a:p>
        </p:txBody>
      </p:sp>
      <p:pic>
        <p:nvPicPr>
          <p:cNvPr id="2" name="Picture 1"/>
          <p:cNvPicPr>
            <a:picLocks noChangeAspect="1"/>
          </p:cNvPicPr>
          <p:nvPr/>
        </p:nvPicPr>
        <p:blipFill>
          <a:blip r:embed="rId2"/>
          <a:stretch>
            <a:fillRect/>
          </a:stretch>
        </p:blipFill>
        <p:spPr>
          <a:xfrm>
            <a:off x="1224643" y="754992"/>
            <a:ext cx="9704614" cy="5502128"/>
          </a:xfrm>
          <a:prstGeom prst="rect">
            <a:avLst/>
          </a:prstGeom>
        </p:spPr>
      </p:pic>
    </p:spTree>
    <p:extLst>
      <p:ext uri="{BB962C8B-B14F-4D97-AF65-F5344CB8AC3E}">
        <p14:creationId xmlns:p14="http://schemas.microsoft.com/office/powerpoint/2010/main" val="421318195"/>
      </p:ext>
    </p:extLst>
  </p:cSld>
  <p:clrMapOvr>
    <a:masterClrMapping/>
  </p:clrMapOvr>
  <p:transition spd="med">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Configure SSL Policy Rule for SafeSearch</a:t>
            </a:r>
            <a:endParaRPr lang="en-US" dirty="0"/>
          </a:p>
        </p:txBody>
      </p:sp>
      <p:sp>
        <p:nvSpPr>
          <p:cNvPr id="2" name="TextBox 1"/>
          <p:cNvSpPr txBox="1"/>
          <p:nvPr/>
        </p:nvSpPr>
        <p:spPr>
          <a:xfrm>
            <a:off x="607167" y="5229770"/>
            <a:ext cx="11080357" cy="1015663"/>
          </a:xfrm>
          <a:prstGeom prst="rect">
            <a:avLst/>
          </a:prstGeom>
          <a:noFill/>
        </p:spPr>
        <p:txBody>
          <a:bodyPr wrap="square" rtlCol="0">
            <a:spAutoFit/>
          </a:bodyPr>
          <a:lstStyle/>
          <a:p>
            <a:pPr marL="342900" indent="-342900">
              <a:buFont typeface="+mj-lt"/>
              <a:buAutoNum type="arabicPeriod"/>
            </a:pPr>
            <a:r>
              <a:rPr lang="en-US" sz="2000" dirty="0" smtClean="0"/>
              <a:t>Create SSL Policy Rule.</a:t>
            </a:r>
          </a:p>
          <a:p>
            <a:pPr marL="342900" indent="-342900">
              <a:buFont typeface="+mj-lt"/>
              <a:buAutoNum type="arabicPeriod"/>
            </a:pPr>
            <a:r>
              <a:rPr lang="en-US" sz="2000" dirty="0" smtClean="0"/>
              <a:t>On the Applications tab search for and select “search engine” category.</a:t>
            </a:r>
          </a:p>
          <a:p>
            <a:pPr marL="342900" indent="-342900">
              <a:buFont typeface="+mj-lt"/>
              <a:buAutoNum type="arabicPeriod"/>
            </a:pPr>
            <a:r>
              <a:rPr lang="en-US" sz="2000" dirty="0" smtClean="0"/>
              <a:t>Rule’s action must be “Decrypt – Resign”.</a:t>
            </a:r>
            <a:endParaRPr lang="en-US" sz="2000" dirty="0"/>
          </a:p>
        </p:txBody>
      </p:sp>
      <p:pic>
        <p:nvPicPr>
          <p:cNvPr id="6" name="Picture 5"/>
          <p:cNvPicPr>
            <a:picLocks noChangeAspect="1"/>
          </p:cNvPicPr>
          <p:nvPr/>
        </p:nvPicPr>
        <p:blipFill>
          <a:blip r:embed="rId2"/>
          <a:stretch>
            <a:fillRect/>
          </a:stretch>
        </p:blipFill>
        <p:spPr>
          <a:xfrm>
            <a:off x="607168" y="785828"/>
            <a:ext cx="11080356" cy="4443942"/>
          </a:xfrm>
          <a:prstGeom prst="rect">
            <a:avLst/>
          </a:prstGeom>
        </p:spPr>
      </p:pic>
    </p:spTree>
    <p:extLst>
      <p:ext uri="{BB962C8B-B14F-4D97-AF65-F5344CB8AC3E}">
        <p14:creationId xmlns:p14="http://schemas.microsoft.com/office/powerpoint/2010/main" val="1152379693"/>
      </p:ext>
    </p:extLst>
  </p:cSld>
  <p:clrMapOvr>
    <a:masterClrMapping/>
  </p:clrMapOvr>
  <p:transition spd="med">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Associate SSL Policy to ACP</a:t>
            </a:r>
            <a:endParaRPr lang="en-US" dirty="0"/>
          </a:p>
        </p:txBody>
      </p:sp>
      <p:pic>
        <p:nvPicPr>
          <p:cNvPr id="4" name="Picture 3"/>
          <p:cNvPicPr>
            <a:picLocks noChangeAspect="1"/>
          </p:cNvPicPr>
          <p:nvPr/>
        </p:nvPicPr>
        <p:blipFill>
          <a:blip r:embed="rId2"/>
          <a:stretch>
            <a:fillRect/>
          </a:stretch>
        </p:blipFill>
        <p:spPr>
          <a:xfrm>
            <a:off x="130216" y="826501"/>
            <a:ext cx="4882655" cy="5321467"/>
          </a:xfrm>
          <a:prstGeom prst="rect">
            <a:avLst/>
          </a:prstGeom>
        </p:spPr>
      </p:pic>
      <p:sp>
        <p:nvSpPr>
          <p:cNvPr id="7" name="TextBox 6"/>
          <p:cNvSpPr txBox="1"/>
          <p:nvPr/>
        </p:nvSpPr>
        <p:spPr>
          <a:xfrm>
            <a:off x="5682342" y="3164068"/>
            <a:ext cx="4918962" cy="707886"/>
          </a:xfrm>
          <a:prstGeom prst="rect">
            <a:avLst/>
          </a:prstGeom>
          <a:noFill/>
        </p:spPr>
        <p:txBody>
          <a:bodyPr wrap="square" rtlCol="0">
            <a:spAutoFit/>
          </a:bodyPr>
          <a:lstStyle/>
          <a:p>
            <a:r>
              <a:rPr lang="en-US" sz="2000" dirty="0" smtClean="0">
                <a:solidFill>
                  <a:srgbClr val="FF0000"/>
                </a:solidFill>
              </a:rPr>
              <a:t>More information about SSL Policies will be provided later in the lecture.</a:t>
            </a:r>
            <a:endParaRPr lang="en-US" sz="2000" dirty="0">
              <a:solidFill>
                <a:srgbClr val="FF0000"/>
              </a:solidFill>
            </a:endParaRPr>
          </a:p>
        </p:txBody>
      </p:sp>
    </p:spTree>
    <p:extLst>
      <p:ext uri="{BB962C8B-B14F-4D97-AF65-F5344CB8AC3E}">
        <p14:creationId xmlns:p14="http://schemas.microsoft.com/office/powerpoint/2010/main" val="3851392830"/>
      </p:ext>
    </p:extLst>
  </p:cSld>
  <p:clrMapOvr>
    <a:masterClrMapping/>
  </p:clrMapOvr>
  <p:transition spd="med">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SafeSearch Permanently Enabled</a:t>
            </a:r>
            <a:endParaRPr lang="en-US" dirty="0"/>
          </a:p>
        </p:txBody>
      </p:sp>
      <p:pic>
        <p:nvPicPr>
          <p:cNvPr id="2" name="Picture 1"/>
          <p:cNvPicPr>
            <a:picLocks noChangeAspect="1"/>
          </p:cNvPicPr>
          <p:nvPr/>
        </p:nvPicPr>
        <p:blipFill>
          <a:blip r:embed="rId2"/>
          <a:stretch>
            <a:fillRect/>
          </a:stretch>
        </p:blipFill>
        <p:spPr>
          <a:xfrm>
            <a:off x="81642" y="695596"/>
            <a:ext cx="8153802" cy="5503818"/>
          </a:xfrm>
          <a:prstGeom prst="rect">
            <a:avLst/>
          </a:prstGeom>
        </p:spPr>
      </p:pic>
      <p:sp>
        <p:nvSpPr>
          <p:cNvPr id="5" name="TextBox 4"/>
          <p:cNvSpPr txBox="1"/>
          <p:nvPr/>
        </p:nvSpPr>
        <p:spPr>
          <a:xfrm>
            <a:off x="8557740" y="2145087"/>
            <a:ext cx="3634260" cy="1323439"/>
          </a:xfrm>
          <a:prstGeom prst="rect">
            <a:avLst/>
          </a:prstGeom>
          <a:noFill/>
        </p:spPr>
        <p:txBody>
          <a:bodyPr wrap="square" rtlCol="0">
            <a:spAutoFit/>
          </a:bodyPr>
          <a:lstStyle/>
          <a:p>
            <a:r>
              <a:rPr lang="en-US" sz="2000" dirty="0" smtClean="0">
                <a:solidFill>
                  <a:srgbClr val="FF0000"/>
                </a:solidFill>
              </a:rPr>
              <a:t>Even if user tries to disable SafeSearch the page will reload and SafeSearch will remain “on”.</a:t>
            </a:r>
            <a:endParaRPr lang="en-US" sz="2000" dirty="0">
              <a:solidFill>
                <a:srgbClr val="FF0000"/>
              </a:solidFill>
            </a:endParaRPr>
          </a:p>
        </p:txBody>
      </p:sp>
    </p:spTree>
    <p:extLst>
      <p:ext uri="{BB962C8B-B14F-4D97-AF65-F5344CB8AC3E}">
        <p14:creationId xmlns:p14="http://schemas.microsoft.com/office/powerpoint/2010/main" val="2947734002"/>
      </p:ext>
    </p:extLst>
  </p:cSld>
  <p:clrMapOvr>
    <a:masterClrMapping/>
  </p:clrMapOvr>
  <p:transition spd="med">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7980" y="755952"/>
            <a:ext cx="11238732" cy="4943724"/>
          </a:xfrm>
          <a:prstGeom prst="rect">
            <a:avLst/>
          </a:prstGeom>
        </p:spPr>
      </p:pic>
      <p:sp>
        <p:nvSpPr>
          <p:cNvPr id="3" name="Title 2"/>
          <p:cNvSpPr>
            <a:spLocks noGrp="1"/>
          </p:cNvSpPr>
          <p:nvPr>
            <p:ph type="title"/>
          </p:nvPr>
        </p:nvSpPr>
        <p:spPr/>
        <p:txBody>
          <a:bodyPr/>
          <a:lstStyle/>
          <a:p>
            <a:r>
              <a:rPr lang="en-US" dirty="0" smtClean="0"/>
              <a:t>Configure ACP Rule for YouTube EDU</a:t>
            </a:r>
            <a:endParaRPr lang="en-US" dirty="0"/>
          </a:p>
        </p:txBody>
      </p:sp>
      <p:sp>
        <p:nvSpPr>
          <p:cNvPr id="2" name="TextBox 1"/>
          <p:cNvSpPr txBox="1"/>
          <p:nvPr/>
        </p:nvSpPr>
        <p:spPr>
          <a:xfrm>
            <a:off x="1927967" y="5757939"/>
            <a:ext cx="9126477" cy="923330"/>
          </a:xfrm>
          <a:prstGeom prst="rect">
            <a:avLst/>
          </a:prstGeom>
          <a:noFill/>
        </p:spPr>
        <p:txBody>
          <a:bodyPr wrap="square" rtlCol="0">
            <a:spAutoFit/>
          </a:bodyPr>
          <a:lstStyle/>
          <a:p>
            <a:pPr marL="342900" indent="-342900">
              <a:buFont typeface="+mj-lt"/>
              <a:buAutoNum type="arabicPeriod"/>
            </a:pPr>
            <a:r>
              <a:rPr lang="en-US" dirty="0" smtClean="0"/>
              <a:t>Create an ACP Rule and on the Applications tab click the YouTube EDU link.</a:t>
            </a:r>
          </a:p>
          <a:p>
            <a:pPr marL="342900" indent="-342900">
              <a:buFont typeface="+mj-lt"/>
              <a:buAutoNum type="arabicPeriod"/>
            </a:pPr>
            <a:r>
              <a:rPr lang="en-US" dirty="0" smtClean="0"/>
              <a:t>Enable YouTube EDU.</a:t>
            </a:r>
          </a:p>
          <a:p>
            <a:pPr marL="342900" indent="-342900">
              <a:buFont typeface="+mj-lt"/>
              <a:buAutoNum type="arabicPeriod"/>
            </a:pPr>
            <a:r>
              <a:rPr lang="en-US" dirty="0" smtClean="0"/>
              <a:t>Enter your YouTube EDU ID.</a:t>
            </a:r>
            <a:endParaRPr lang="en-US" dirty="0"/>
          </a:p>
        </p:txBody>
      </p:sp>
    </p:spTree>
    <p:extLst>
      <p:ext uri="{BB962C8B-B14F-4D97-AF65-F5344CB8AC3E}">
        <p14:creationId xmlns:p14="http://schemas.microsoft.com/office/powerpoint/2010/main" val="2022298212"/>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NGFW Delivery Options</a:t>
            </a:r>
            <a:endParaRPr lang="en-US" dirty="0"/>
          </a:p>
        </p:txBody>
      </p:sp>
      <p:sp>
        <p:nvSpPr>
          <p:cNvPr id="5" name="TextBox 4"/>
          <p:cNvSpPr txBox="1"/>
          <p:nvPr/>
        </p:nvSpPr>
        <p:spPr>
          <a:xfrm>
            <a:off x="583688" y="1690688"/>
            <a:ext cx="10770112" cy="3539430"/>
          </a:xfrm>
          <a:prstGeom prst="rect">
            <a:avLst/>
          </a:prstGeom>
          <a:noFill/>
        </p:spPr>
        <p:txBody>
          <a:bodyPr wrap="square" rtlCol="0">
            <a:spAutoFit/>
          </a:bodyPr>
          <a:lstStyle/>
          <a:p>
            <a:r>
              <a:rPr lang="en-US" sz="2800" dirty="0" smtClean="0"/>
              <a:t>Hardware:</a:t>
            </a:r>
          </a:p>
          <a:p>
            <a:pPr marL="285750" indent="-285750">
              <a:buFont typeface="Arial" panose="020B0604020202020204" pitchFamily="34" charset="0"/>
              <a:buChar char="•"/>
            </a:pPr>
            <a:r>
              <a:rPr lang="en-US" sz="2800" dirty="0" smtClean="0"/>
              <a:t>ASA with FirePower Services</a:t>
            </a:r>
          </a:p>
          <a:p>
            <a:pPr marL="285750" indent="-285750">
              <a:buFont typeface="Arial" panose="020B0604020202020204" pitchFamily="34" charset="0"/>
              <a:buChar char="•"/>
            </a:pPr>
            <a:r>
              <a:rPr lang="en-US" sz="2800" dirty="0" smtClean="0"/>
              <a:t>ASA and </a:t>
            </a:r>
            <a:r>
              <a:rPr lang="en-US" sz="2800" dirty="0" err="1" smtClean="0"/>
              <a:t>FirePOWER</a:t>
            </a:r>
            <a:r>
              <a:rPr lang="en-US" sz="2800" dirty="0" smtClean="0"/>
              <a:t> (independent servers)</a:t>
            </a:r>
          </a:p>
          <a:p>
            <a:pPr marL="285750" indent="-285750">
              <a:buFont typeface="Arial" panose="020B0604020202020204" pitchFamily="34" charset="0"/>
              <a:buChar char="•"/>
            </a:pPr>
            <a:r>
              <a:rPr lang="en-US" sz="2800" dirty="0" smtClean="0"/>
              <a:t>Firepower Threat Defense (FTD)</a:t>
            </a:r>
          </a:p>
          <a:p>
            <a:endParaRPr lang="en-US" sz="2800" dirty="0" smtClean="0"/>
          </a:p>
          <a:p>
            <a:r>
              <a:rPr lang="en-US" sz="2800" dirty="0" smtClean="0"/>
              <a:t>Virtual Machine:</a:t>
            </a:r>
            <a:endParaRPr lang="en-US" sz="2800" dirty="0"/>
          </a:p>
          <a:p>
            <a:pPr marL="285750" indent="-285750">
              <a:buFont typeface="Arial" panose="020B0604020202020204" pitchFamily="34" charset="0"/>
              <a:buChar char="•"/>
            </a:pPr>
            <a:r>
              <a:rPr lang="en-US" sz="2800" dirty="0" err="1" smtClean="0"/>
              <a:t>ASAv</a:t>
            </a:r>
            <a:r>
              <a:rPr lang="en-US" sz="2800" dirty="0"/>
              <a:t> </a:t>
            </a:r>
            <a:r>
              <a:rPr lang="en-US" sz="2800" dirty="0" smtClean="0"/>
              <a:t>and Firepower Virtual Appliance (independent VMs)</a:t>
            </a:r>
          </a:p>
          <a:p>
            <a:pPr marL="285750" indent="-285750">
              <a:buFont typeface="Arial" panose="020B0604020202020204" pitchFamily="34" charset="0"/>
              <a:buChar char="•"/>
            </a:pPr>
            <a:r>
              <a:rPr lang="en-US" sz="2800" dirty="0" err="1" smtClean="0"/>
              <a:t>vFTD</a:t>
            </a:r>
            <a:endParaRPr lang="en-US" sz="2800" dirty="0"/>
          </a:p>
        </p:txBody>
      </p:sp>
    </p:spTree>
    <p:extLst>
      <p:ext uri="{BB962C8B-B14F-4D97-AF65-F5344CB8AC3E}">
        <p14:creationId xmlns:p14="http://schemas.microsoft.com/office/powerpoint/2010/main" val="2369723893"/>
      </p:ext>
    </p:extLst>
  </p:cSld>
  <p:clrMapOvr>
    <a:masterClrMapping/>
  </p:clrMapOvr>
  <p:transition spd="med">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944" y="941009"/>
            <a:ext cx="11951213" cy="4793211"/>
          </a:xfrm>
          <a:prstGeom prst="rect">
            <a:avLst/>
          </a:prstGeom>
        </p:spPr>
      </p:pic>
      <p:sp>
        <p:nvSpPr>
          <p:cNvPr id="3" name="Title 2"/>
          <p:cNvSpPr>
            <a:spLocks noGrp="1"/>
          </p:cNvSpPr>
          <p:nvPr>
            <p:ph type="title"/>
          </p:nvPr>
        </p:nvSpPr>
        <p:spPr/>
        <p:txBody>
          <a:bodyPr/>
          <a:lstStyle/>
          <a:p>
            <a:r>
              <a:rPr lang="en-US" dirty="0" smtClean="0"/>
              <a:t>Configure SSL Policy Rule for YouTube EDU</a:t>
            </a:r>
            <a:endParaRPr lang="en-US" dirty="0"/>
          </a:p>
        </p:txBody>
      </p:sp>
      <p:sp>
        <p:nvSpPr>
          <p:cNvPr id="2" name="TextBox 1"/>
          <p:cNvSpPr txBox="1"/>
          <p:nvPr/>
        </p:nvSpPr>
        <p:spPr>
          <a:xfrm>
            <a:off x="2053257" y="5724777"/>
            <a:ext cx="11127317" cy="646331"/>
          </a:xfrm>
          <a:prstGeom prst="rect">
            <a:avLst/>
          </a:prstGeom>
          <a:noFill/>
        </p:spPr>
        <p:txBody>
          <a:bodyPr wrap="square" rtlCol="0">
            <a:spAutoFit/>
          </a:bodyPr>
          <a:lstStyle/>
          <a:p>
            <a:pPr marL="342900" indent="-342900">
              <a:buFont typeface="+mj-lt"/>
              <a:buAutoNum type="arabicPeriod"/>
            </a:pPr>
            <a:r>
              <a:rPr lang="en-US" dirty="0" smtClean="0"/>
              <a:t>Create an SSL Policy Rule.</a:t>
            </a:r>
          </a:p>
          <a:p>
            <a:pPr marL="342900" indent="-342900">
              <a:buFont typeface="+mj-lt"/>
              <a:buAutoNum type="arabicPeriod"/>
            </a:pPr>
            <a:r>
              <a:rPr lang="en-US" dirty="0" smtClean="0"/>
              <a:t>On the Applications tab click search for and select YouTube Applications.</a:t>
            </a:r>
            <a:endParaRPr lang="en-US" dirty="0"/>
          </a:p>
        </p:txBody>
      </p:sp>
    </p:spTree>
    <p:extLst>
      <p:ext uri="{BB962C8B-B14F-4D97-AF65-F5344CB8AC3E}">
        <p14:creationId xmlns:p14="http://schemas.microsoft.com/office/powerpoint/2010/main" val="1437961306"/>
      </p:ext>
    </p:extLst>
  </p:cSld>
  <p:clrMapOvr>
    <a:masterClrMapping/>
  </p:clrMapOvr>
  <p:transition spd="med">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Associate SSL Policy to ACP</a:t>
            </a:r>
            <a:endParaRPr lang="en-US" dirty="0"/>
          </a:p>
        </p:txBody>
      </p:sp>
      <p:pic>
        <p:nvPicPr>
          <p:cNvPr id="4" name="Picture 3"/>
          <p:cNvPicPr>
            <a:picLocks noChangeAspect="1"/>
          </p:cNvPicPr>
          <p:nvPr/>
        </p:nvPicPr>
        <p:blipFill>
          <a:blip r:embed="rId2"/>
          <a:stretch>
            <a:fillRect/>
          </a:stretch>
        </p:blipFill>
        <p:spPr>
          <a:xfrm>
            <a:off x="304390" y="751018"/>
            <a:ext cx="4947970" cy="5392652"/>
          </a:xfrm>
          <a:prstGeom prst="rect">
            <a:avLst/>
          </a:prstGeom>
        </p:spPr>
      </p:pic>
      <p:sp>
        <p:nvSpPr>
          <p:cNvPr id="7" name="TextBox 6"/>
          <p:cNvSpPr txBox="1"/>
          <p:nvPr/>
        </p:nvSpPr>
        <p:spPr>
          <a:xfrm>
            <a:off x="6057899" y="2007920"/>
            <a:ext cx="5698671" cy="1384995"/>
          </a:xfrm>
          <a:prstGeom prst="rect">
            <a:avLst/>
          </a:prstGeom>
          <a:noFill/>
        </p:spPr>
        <p:txBody>
          <a:bodyPr wrap="square" rtlCol="0">
            <a:spAutoFit/>
          </a:bodyPr>
          <a:lstStyle/>
          <a:p>
            <a:r>
              <a:rPr lang="en-US" sz="2800" dirty="0" smtClean="0">
                <a:solidFill>
                  <a:srgbClr val="FF0000"/>
                </a:solidFill>
              </a:rPr>
              <a:t>More information about SSL Policies will be provided later in the lecture.</a:t>
            </a:r>
            <a:endParaRPr lang="en-US" sz="2800" dirty="0">
              <a:solidFill>
                <a:srgbClr val="FF0000"/>
              </a:solidFill>
            </a:endParaRPr>
          </a:p>
        </p:txBody>
      </p:sp>
    </p:spTree>
    <p:extLst>
      <p:ext uri="{BB962C8B-B14F-4D97-AF65-F5344CB8AC3E}">
        <p14:creationId xmlns:p14="http://schemas.microsoft.com/office/powerpoint/2010/main" val="2723568422"/>
      </p:ext>
    </p:extLst>
  </p:cSld>
  <p:clrMapOvr>
    <a:masterClrMapping/>
  </p:clrMapOvr>
  <p:transition spd="med">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YouTube Blocked Content Message</a:t>
            </a:r>
            <a:endParaRPr lang="en-US" dirty="0"/>
          </a:p>
        </p:txBody>
      </p:sp>
      <p:pic>
        <p:nvPicPr>
          <p:cNvPr id="5" name="Picture 4"/>
          <p:cNvPicPr>
            <a:picLocks noChangeAspect="1"/>
          </p:cNvPicPr>
          <p:nvPr/>
        </p:nvPicPr>
        <p:blipFill>
          <a:blip r:embed="rId2"/>
          <a:stretch>
            <a:fillRect/>
          </a:stretch>
        </p:blipFill>
        <p:spPr>
          <a:xfrm>
            <a:off x="2326579" y="818065"/>
            <a:ext cx="7641533" cy="5329605"/>
          </a:xfrm>
          <a:prstGeom prst="rect">
            <a:avLst/>
          </a:prstGeom>
        </p:spPr>
      </p:pic>
    </p:spTree>
    <p:extLst>
      <p:ext uri="{BB962C8B-B14F-4D97-AF65-F5344CB8AC3E}">
        <p14:creationId xmlns:p14="http://schemas.microsoft.com/office/powerpoint/2010/main" val="4142555130"/>
      </p:ext>
    </p:extLst>
  </p:cSld>
  <p:clrMapOvr>
    <a:masterClrMapping/>
  </p:clrMapOvr>
  <p:transition spd="med">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Order of ACP rules is Important!</a:t>
            </a:r>
            <a:endParaRPr lang="en-US" dirty="0"/>
          </a:p>
        </p:txBody>
      </p:sp>
      <p:pic>
        <p:nvPicPr>
          <p:cNvPr id="2" name="Picture 1"/>
          <p:cNvPicPr>
            <a:picLocks noChangeAspect="1"/>
          </p:cNvPicPr>
          <p:nvPr/>
        </p:nvPicPr>
        <p:blipFill>
          <a:blip r:embed="rId2"/>
          <a:stretch>
            <a:fillRect/>
          </a:stretch>
        </p:blipFill>
        <p:spPr>
          <a:xfrm>
            <a:off x="364672" y="774935"/>
            <a:ext cx="10597242" cy="5383193"/>
          </a:xfrm>
          <a:prstGeom prst="rect">
            <a:avLst/>
          </a:prstGeom>
        </p:spPr>
      </p:pic>
    </p:spTree>
    <p:extLst>
      <p:ext uri="{BB962C8B-B14F-4D97-AF65-F5344CB8AC3E}">
        <p14:creationId xmlns:p14="http://schemas.microsoft.com/office/powerpoint/2010/main" val="3538441876"/>
      </p:ext>
    </p:extLst>
  </p:cSld>
  <p:clrMapOvr>
    <a:masterClrMapping/>
  </p:clrMapOvr>
  <p:transition spd="med">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Network Discovery</a:t>
            </a:r>
            <a:endParaRPr lang="en-US" dirty="0"/>
          </a:p>
        </p:txBody>
      </p:sp>
    </p:spTree>
    <p:extLst>
      <p:ext uri="{BB962C8B-B14F-4D97-AF65-F5344CB8AC3E}">
        <p14:creationId xmlns:p14="http://schemas.microsoft.com/office/powerpoint/2010/main" val="3241947069"/>
      </p:ext>
    </p:extLst>
  </p:cSld>
  <p:clrMapOvr>
    <a:masterClrMapping/>
  </p:clrMapOvr>
  <p:transition spd="slow">
    <p:wip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Network Discovery Customization</a:t>
            </a:r>
            <a:endParaRPr lang="en-US" dirty="0"/>
          </a:p>
        </p:txBody>
      </p:sp>
      <p:pic>
        <p:nvPicPr>
          <p:cNvPr id="1026" name="Picture 2" descr="C:\Users\dmickels\AppData\Local\Temp\SNAGHTML5d9a678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32" y="881743"/>
            <a:ext cx="12074928" cy="20658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732" y="3252952"/>
            <a:ext cx="12074928"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By default Network Discovery examines ALL traffic traversing the FTD (i.e. 0.0.0.0/0 and ANY zone.)</a:t>
            </a:r>
          </a:p>
          <a:p>
            <a:pPr marL="285750" indent="-285750">
              <a:buFont typeface="Arial" panose="020B0604020202020204" pitchFamily="34" charset="0"/>
              <a:buChar char="•"/>
            </a:pPr>
            <a:r>
              <a:rPr lang="en-US" sz="2800" dirty="0" smtClean="0"/>
              <a:t>Create new network discovery rule or modify default to meet you needs.</a:t>
            </a:r>
          </a:p>
          <a:p>
            <a:pPr marL="285750" indent="-285750">
              <a:buFont typeface="Arial" panose="020B0604020202020204" pitchFamily="34" charset="0"/>
              <a:buChar char="•"/>
            </a:pPr>
            <a:r>
              <a:rPr lang="en-US" sz="2800" dirty="0" smtClean="0"/>
              <a:t>Can create exclusion rules to single out exceptions.</a:t>
            </a:r>
            <a:endParaRPr lang="en-US" sz="2800" dirty="0"/>
          </a:p>
        </p:txBody>
      </p:sp>
    </p:spTree>
    <p:extLst>
      <p:ext uri="{BB962C8B-B14F-4D97-AF65-F5344CB8AC3E}">
        <p14:creationId xmlns:p14="http://schemas.microsoft.com/office/powerpoint/2010/main" val="2827711292"/>
      </p:ext>
    </p:extLst>
  </p:cSld>
  <p:clrMapOvr>
    <a:masterClrMapping/>
  </p:clrMapOvr>
  <p:transition spd="med">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Network Discovery Results</a:t>
            </a:r>
            <a:endParaRPr lang="en-US" dirty="0"/>
          </a:p>
        </p:txBody>
      </p:sp>
      <p:pic>
        <p:nvPicPr>
          <p:cNvPr id="5" name="Picture 4"/>
          <p:cNvPicPr>
            <a:picLocks noChangeAspect="1"/>
          </p:cNvPicPr>
          <p:nvPr/>
        </p:nvPicPr>
        <p:blipFill>
          <a:blip r:embed="rId2"/>
          <a:stretch>
            <a:fillRect/>
          </a:stretch>
        </p:blipFill>
        <p:spPr>
          <a:xfrm>
            <a:off x="850266" y="773673"/>
            <a:ext cx="10594160" cy="5403174"/>
          </a:xfrm>
          <a:prstGeom prst="rect">
            <a:avLst/>
          </a:prstGeom>
        </p:spPr>
      </p:pic>
    </p:spTree>
    <p:extLst>
      <p:ext uri="{BB962C8B-B14F-4D97-AF65-F5344CB8AC3E}">
        <p14:creationId xmlns:p14="http://schemas.microsoft.com/office/powerpoint/2010/main" val="606924806"/>
      </p:ext>
    </p:extLst>
  </p:cSld>
  <p:clrMapOvr>
    <a:masterClrMapping/>
  </p:clrMapOvr>
  <p:transition spd="med">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Host Profile of Discovered Host</a:t>
            </a:r>
            <a:endParaRPr lang="en-US" dirty="0"/>
          </a:p>
        </p:txBody>
      </p:sp>
      <p:pic>
        <p:nvPicPr>
          <p:cNvPr id="2" name="Picture 1"/>
          <p:cNvPicPr>
            <a:picLocks noChangeAspect="1"/>
          </p:cNvPicPr>
          <p:nvPr/>
        </p:nvPicPr>
        <p:blipFill>
          <a:blip r:embed="rId2"/>
          <a:stretch>
            <a:fillRect/>
          </a:stretch>
        </p:blipFill>
        <p:spPr>
          <a:xfrm>
            <a:off x="1308646" y="793825"/>
            <a:ext cx="9677399" cy="5519499"/>
          </a:xfrm>
          <a:prstGeom prst="rect">
            <a:avLst/>
          </a:prstGeom>
        </p:spPr>
      </p:pic>
    </p:spTree>
    <p:extLst>
      <p:ext uri="{BB962C8B-B14F-4D97-AF65-F5344CB8AC3E}">
        <p14:creationId xmlns:p14="http://schemas.microsoft.com/office/powerpoint/2010/main" val="3460332944"/>
      </p:ext>
    </p:extLst>
  </p:cSld>
  <p:clrMapOvr>
    <a:masterClrMapping/>
  </p:clrMapOvr>
  <p:transition spd="med">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Host Profile of Discovered </a:t>
            </a:r>
            <a:r>
              <a:rPr lang="en-US" dirty="0" smtClean="0"/>
              <a:t>Host (cont.)</a:t>
            </a:r>
            <a:endParaRPr lang="en-US" dirty="0"/>
          </a:p>
        </p:txBody>
      </p:sp>
      <p:pic>
        <p:nvPicPr>
          <p:cNvPr id="3" name="Picture 2"/>
          <p:cNvPicPr>
            <a:picLocks noChangeAspect="1"/>
          </p:cNvPicPr>
          <p:nvPr/>
        </p:nvPicPr>
        <p:blipFill>
          <a:blip r:embed="rId2"/>
          <a:stretch>
            <a:fillRect/>
          </a:stretch>
        </p:blipFill>
        <p:spPr>
          <a:xfrm>
            <a:off x="1142753" y="864279"/>
            <a:ext cx="10009185" cy="5367792"/>
          </a:xfrm>
          <a:prstGeom prst="rect">
            <a:avLst/>
          </a:prstGeom>
        </p:spPr>
      </p:pic>
    </p:spTree>
    <p:extLst>
      <p:ext uri="{BB962C8B-B14F-4D97-AF65-F5344CB8AC3E}">
        <p14:creationId xmlns:p14="http://schemas.microsoft.com/office/powerpoint/2010/main" val="3275293416"/>
      </p:ext>
    </p:extLst>
  </p:cSld>
  <p:clrMapOvr>
    <a:masterClrMapping/>
  </p:clrMapOvr>
  <p:transition spd="med">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Uses of Discovered Information</a:t>
            </a:r>
            <a:endParaRPr lang="en-US" dirty="0"/>
          </a:p>
        </p:txBody>
      </p:sp>
      <p:sp>
        <p:nvSpPr>
          <p:cNvPr id="2" name="TextBox 1"/>
          <p:cNvSpPr txBox="1"/>
          <p:nvPr/>
        </p:nvSpPr>
        <p:spPr>
          <a:xfrm>
            <a:off x="0" y="1130074"/>
            <a:ext cx="12192000" cy="5016758"/>
          </a:xfrm>
          <a:prstGeom prst="rect">
            <a:avLst/>
          </a:prstGeom>
          <a:noFill/>
        </p:spPr>
        <p:txBody>
          <a:bodyPr wrap="square" rtlCol="0">
            <a:spAutoFit/>
          </a:bodyPr>
          <a:lstStyle/>
          <a:p>
            <a:pPr marL="285750" indent="-285750">
              <a:buFont typeface="Arial" panose="020B0604020202020204" pitchFamily="34" charset="0"/>
              <a:buChar char="•"/>
            </a:pPr>
            <a:r>
              <a:rPr lang="en-US" sz="4000" dirty="0" smtClean="0"/>
              <a:t>Firepower Recommendations for customized Intrusion Policies.</a:t>
            </a:r>
          </a:p>
          <a:p>
            <a:pPr marL="285750" indent="-285750">
              <a:buFont typeface="Arial" panose="020B0604020202020204" pitchFamily="34" charset="0"/>
              <a:buChar char="•"/>
            </a:pPr>
            <a:r>
              <a:rPr lang="en-US" sz="4000" dirty="0" smtClean="0"/>
              <a:t>Indications of Compromise.</a:t>
            </a:r>
          </a:p>
          <a:p>
            <a:pPr marL="285750" indent="-285750">
              <a:buFont typeface="Arial" panose="020B0604020202020204" pitchFamily="34" charset="0"/>
              <a:buChar char="•"/>
            </a:pPr>
            <a:r>
              <a:rPr lang="en-US" sz="4000" dirty="0" smtClean="0"/>
              <a:t>User to Machine correlation.</a:t>
            </a:r>
          </a:p>
          <a:p>
            <a:pPr marL="285750" indent="-285750">
              <a:buFont typeface="Arial" panose="020B0604020202020204" pitchFamily="34" charset="0"/>
              <a:buChar char="•"/>
            </a:pPr>
            <a:r>
              <a:rPr lang="en-US" sz="4000" dirty="0" smtClean="0"/>
              <a:t>Which applications are being used on this network.</a:t>
            </a:r>
          </a:p>
          <a:p>
            <a:pPr marL="285750" indent="-285750">
              <a:buFont typeface="Arial" panose="020B0604020202020204" pitchFamily="34" charset="0"/>
              <a:buChar char="•"/>
            </a:pPr>
            <a:r>
              <a:rPr lang="en-US" sz="4000" dirty="0" smtClean="0"/>
              <a:t>Vulnerabilities report for each host.</a:t>
            </a:r>
          </a:p>
          <a:p>
            <a:pPr marL="285750" indent="-285750">
              <a:buFont typeface="Arial" panose="020B0604020202020204" pitchFamily="34" charset="0"/>
              <a:buChar char="•"/>
            </a:pPr>
            <a:endParaRPr lang="en-US" sz="4000" dirty="0" smtClean="0"/>
          </a:p>
          <a:p>
            <a:pPr marL="285750" indent="-285750">
              <a:buFont typeface="Arial" panose="020B0604020202020204" pitchFamily="34" charset="0"/>
              <a:buChar char="•"/>
            </a:pPr>
            <a:endParaRPr lang="en-US" sz="4000" dirty="0"/>
          </a:p>
        </p:txBody>
      </p:sp>
    </p:spTree>
    <p:extLst>
      <p:ext uri="{BB962C8B-B14F-4D97-AF65-F5344CB8AC3E}">
        <p14:creationId xmlns:p14="http://schemas.microsoft.com/office/powerpoint/2010/main" val="2704341565"/>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Licensing</a:t>
            </a:r>
            <a:endParaRPr lang="en-US" dirty="0"/>
          </a:p>
        </p:txBody>
      </p:sp>
    </p:spTree>
    <p:extLst>
      <p:ext uri="{BB962C8B-B14F-4D97-AF65-F5344CB8AC3E}">
        <p14:creationId xmlns:p14="http://schemas.microsoft.com/office/powerpoint/2010/main" val="3276220530"/>
      </p:ext>
    </p:extLst>
  </p:cSld>
  <p:clrMapOvr>
    <a:masterClrMapping/>
  </p:clrMapOvr>
  <p:transition spd="slow">
    <p:wip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Intrusion Policy</a:t>
            </a:r>
            <a:endParaRPr lang="en-US" dirty="0"/>
          </a:p>
        </p:txBody>
      </p:sp>
    </p:spTree>
    <p:extLst>
      <p:ext uri="{BB962C8B-B14F-4D97-AF65-F5344CB8AC3E}">
        <p14:creationId xmlns:p14="http://schemas.microsoft.com/office/powerpoint/2010/main" val="3447827699"/>
      </p:ext>
    </p:extLst>
  </p:cSld>
  <p:clrMapOvr>
    <a:masterClrMapping/>
  </p:clrMapOvr>
  <p:transition spd="slow">
    <p:wip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Intrusion Policies</a:t>
            </a:r>
            <a:endParaRPr lang="en-US" dirty="0"/>
          </a:p>
        </p:txBody>
      </p:sp>
      <p:sp>
        <p:nvSpPr>
          <p:cNvPr id="3" name="Content Placeholder 2"/>
          <p:cNvSpPr>
            <a:spLocks noGrp="1"/>
          </p:cNvSpPr>
          <p:nvPr>
            <p:ph idx="4294967295"/>
          </p:nvPr>
        </p:nvSpPr>
        <p:spPr>
          <a:xfrm>
            <a:off x="0" y="815824"/>
            <a:ext cx="12192000" cy="5503333"/>
          </a:xfrm>
          <a:prstGeom prst="rect">
            <a:avLst/>
          </a:prstGeom>
        </p:spPr>
        <p:txBody>
          <a:bodyPr>
            <a:noAutofit/>
          </a:bodyPr>
          <a:lstStyle/>
          <a:p>
            <a:r>
              <a:rPr lang="en-US" sz="2400" dirty="0" smtClean="0"/>
              <a:t>Controls how IDS/IPS inspection is performed on network traffic.</a:t>
            </a:r>
          </a:p>
          <a:p>
            <a:r>
              <a:rPr lang="en-US" sz="2400" dirty="0" smtClean="0"/>
              <a:t>Cisco </a:t>
            </a:r>
            <a:r>
              <a:rPr lang="en-US" sz="2400" dirty="0" err="1" smtClean="0"/>
              <a:t>Talos</a:t>
            </a:r>
            <a:r>
              <a:rPr lang="en-US" sz="2400" dirty="0" smtClean="0"/>
              <a:t> maintained base policies (the default policies):</a:t>
            </a:r>
          </a:p>
          <a:p>
            <a:pPr lvl="1"/>
            <a:r>
              <a:rPr lang="en-US" sz="2000" b="1" dirty="0" smtClean="0"/>
              <a:t>Balanced Security and Connectivity</a:t>
            </a:r>
            <a:r>
              <a:rPr lang="en-US" sz="2000" dirty="0" smtClean="0"/>
              <a:t>: Default and recommended</a:t>
            </a:r>
          </a:p>
          <a:p>
            <a:pPr lvl="1"/>
            <a:r>
              <a:rPr lang="en-US" sz="2000" b="1" dirty="0" smtClean="0"/>
              <a:t>Security Over Connectivity</a:t>
            </a:r>
            <a:r>
              <a:rPr lang="en-US" sz="2000" dirty="0" smtClean="0"/>
              <a:t>: More rules enabled, deeper inspection (at a cost)</a:t>
            </a:r>
          </a:p>
          <a:p>
            <a:pPr lvl="1"/>
            <a:r>
              <a:rPr lang="en-US" sz="2000" b="1" dirty="0" smtClean="0"/>
              <a:t>Connectivity Over Security</a:t>
            </a:r>
            <a:r>
              <a:rPr lang="en-US" sz="2000" dirty="0" smtClean="0"/>
              <a:t>: Fewer rules enabled, only most critical rules block</a:t>
            </a:r>
          </a:p>
          <a:p>
            <a:pPr lvl="1"/>
            <a:r>
              <a:rPr lang="en-US" sz="2000" b="1" dirty="0" smtClean="0"/>
              <a:t>Maximum Detection</a:t>
            </a:r>
            <a:r>
              <a:rPr lang="en-US" sz="2000" dirty="0" smtClean="0"/>
              <a:t>: Favors detection over rated throughput.  Use only if TAC says so.</a:t>
            </a:r>
          </a:p>
          <a:p>
            <a:pPr lvl="1"/>
            <a:r>
              <a:rPr lang="en-US" sz="2000" b="1" dirty="0" smtClean="0"/>
              <a:t>No Rules Active</a:t>
            </a:r>
            <a:r>
              <a:rPr lang="en-US" sz="2000" dirty="0" smtClean="0"/>
              <a:t>: Disable SNORT for this ACP rule.</a:t>
            </a:r>
            <a:endParaRPr lang="en-US" sz="2000" b="1" dirty="0" smtClean="0"/>
          </a:p>
          <a:p>
            <a:r>
              <a:rPr lang="en-US" sz="2400" dirty="0" smtClean="0"/>
              <a:t>Individual rules can be set to generate events, drop and generate events, or disabled.</a:t>
            </a:r>
          </a:p>
          <a:p>
            <a:r>
              <a:rPr lang="en-US" sz="2400" dirty="0" smtClean="0"/>
              <a:t>Layers allow for grouping of settings/rules for easier management</a:t>
            </a:r>
          </a:p>
          <a:p>
            <a:r>
              <a:rPr lang="en-US" sz="2400" dirty="0" smtClean="0"/>
              <a:t>Complex policies can contain multiple layers and multiple levels of inheritance.</a:t>
            </a:r>
            <a:endParaRPr lang="en-US" sz="2400" dirty="0"/>
          </a:p>
        </p:txBody>
      </p:sp>
    </p:spTree>
    <p:extLst>
      <p:ext uri="{BB962C8B-B14F-4D97-AF65-F5344CB8AC3E}">
        <p14:creationId xmlns:p14="http://schemas.microsoft.com/office/powerpoint/2010/main" val="2051715064"/>
      </p:ext>
    </p:extLst>
  </p:cSld>
  <p:clrMapOvr>
    <a:masterClrMapping/>
  </p:clrMapOvr>
  <p:transition spd="med">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2570" y="1100903"/>
            <a:ext cx="8746900" cy="5203508"/>
          </a:xfrm>
          <a:prstGeom prst="rect">
            <a:avLst/>
          </a:prstGeom>
        </p:spPr>
      </p:pic>
      <p:sp>
        <p:nvSpPr>
          <p:cNvPr id="2" name="Title 1"/>
          <p:cNvSpPr>
            <a:spLocks noGrp="1"/>
          </p:cNvSpPr>
          <p:nvPr>
            <p:ph type="title"/>
          </p:nvPr>
        </p:nvSpPr>
        <p:spPr/>
        <p:txBody>
          <a:bodyPr/>
          <a:lstStyle/>
          <a:p>
            <a:r>
              <a:rPr lang="en-US" dirty="0" smtClean="0"/>
              <a:t>Licensing</a:t>
            </a:r>
            <a:endParaRPr lang="en-US" dirty="0"/>
          </a:p>
        </p:txBody>
      </p:sp>
      <p:cxnSp>
        <p:nvCxnSpPr>
          <p:cNvPr id="6" name="Straight Arrow Connector 5"/>
          <p:cNvCxnSpPr/>
          <p:nvPr/>
        </p:nvCxnSpPr>
        <p:spPr>
          <a:xfrm flipH="1" flipV="1">
            <a:off x="9117302" y="3010178"/>
            <a:ext cx="1788754" cy="13349"/>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067238"/>
      </p:ext>
    </p:extLst>
  </p:cSld>
  <p:clrMapOvr>
    <a:masterClrMapping/>
  </p:clrMapOvr>
  <p:transition spd="med">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Intrusion Policy to ACP Rule Association</a:t>
            </a:r>
            <a:endParaRPr lang="en-US" dirty="0"/>
          </a:p>
        </p:txBody>
      </p:sp>
      <p:pic>
        <p:nvPicPr>
          <p:cNvPr id="6" name="Picture 5"/>
          <p:cNvPicPr>
            <a:picLocks noChangeAspect="1"/>
          </p:cNvPicPr>
          <p:nvPr/>
        </p:nvPicPr>
        <p:blipFill>
          <a:blip r:embed="rId2"/>
          <a:stretch>
            <a:fillRect/>
          </a:stretch>
        </p:blipFill>
        <p:spPr>
          <a:xfrm>
            <a:off x="223570" y="855902"/>
            <a:ext cx="11930330" cy="5242821"/>
          </a:xfrm>
          <a:prstGeom prst="rect">
            <a:avLst/>
          </a:prstGeom>
        </p:spPr>
      </p:pic>
    </p:spTree>
    <p:extLst>
      <p:ext uri="{BB962C8B-B14F-4D97-AF65-F5344CB8AC3E}">
        <p14:creationId xmlns:p14="http://schemas.microsoft.com/office/powerpoint/2010/main" val="1956003951"/>
      </p:ext>
    </p:extLst>
  </p:cSld>
  <p:clrMapOvr>
    <a:masterClrMapping/>
  </p:clrMapOvr>
  <p:transition spd="med">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Intrusion Policy</a:t>
            </a:r>
            <a:endParaRPr lang="en-US" dirty="0"/>
          </a:p>
        </p:txBody>
      </p:sp>
      <p:pic>
        <p:nvPicPr>
          <p:cNvPr id="3" name="Picture 2"/>
          <p:cNvPicPr>
            <a:picLocks noChangeAspect="1"/>
          </p:cNvPicPr>
          <p:nvPr/>
        </p:nvPicPr>
        <p:blipFill>
          <a:blip r:embed="rId2"/>
          <a:stretch>
            <a:fillRect/>
          </a:stretch>
        </p:blipFill>
        <p:spPr>
          <a:xfrm>
            <a:off x="318062" y="805242"/>
            <a:ext cx="11658568" cy="5537124"/>
          </a:xfrm>
          <a:prstGeom prst="rect">
            <a:avLst/>
          </a:prstGeom>
        </p:spPr>
      </p:pic>
    </p:spTree>
    <p:extLst>
      <p:ext uri="{BB962C8B-B14F-4D97-AF65-F5344CB8AC3E}">
        <p14:creationId xmlns:p14="http://schemas.microsoft.com/office/powerpoint/2010/main" val="3978067787"/>
      </p:ext>
    </p:extLst>
  </p:cSld>
  <p:clrMapOvr>
    <a:masterClrMapping/>
  </p:clrMapOvr>
  <p:transition spd="med">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Intrusion Policy’s are Highly Customizable</a:t>
            </a:r>
            <a:endParaRPr lang="en-US" dirty="0"/>
          </a:p>
        </p:txBody>
      </p:sp>
      <p:pic>
        <p:nvPicPr>
          <p:cNvPr id="4" name="Picture 3"/>
          <p:cNvPicPr>
            <a:picLocks noChangeAspect="1"/>
          </p:cNvPicPr>
          <p:nvPr/>
        </p:nvPicPr>
        <p:blipFill>
          <a:blip r:embed="rId2"/>
          <a:stretch>
            <a:fillRect/>
          </a:stretch>
        </p:blipFill>
        <p:spPr>
          <a:xfrm>
            <a:off x="108841" y="1491343"/>
            <a:ext cx="11934915" cy="3429000"/>
          </a:xfrm>
          <a:prstGeom prst="rect">
            <a:avLst/>
          </a:prstGeom>
        </p:spPr>
      </p:pic>
    </p:spTree>
    <p:extLst>
      <p:ext uri="{BB962C8B-B14F-4D97-AF65-F5344CB8AC3E}">
        <p14:creationId xmlns:p14="http://schemas.microsoft.com/office/powerpoint/2010/main" val="864059365"/>
      </p:ext>
    </p:extLst>
  </p:cSld>
  <p:clrMapOvr>
    <a:masterClrMapping/>
  </p:clrMapOvr>
  <p:transition spd="med">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Firepower Recommendations</a:t>
            </a:r>
            <a:endParaRPr lang="en-US" dirty="0"/>
          </a:p>
        </p:txBody>
      </p:sp>
      <p:pic>
        <p:nvPicPr>
          <p:cNvPr id="3" name="Picture 2"/>
          <p:cNvPicPr>
            <a:picLocks noChangeAspect="1"/>
          </p:cNvPicPr>
          <p:nvPr/>
        </p:nvPicPr>
        <p:blipFill>
          <a:blip r:embed="rId2"/>
          <a:stretch>
            <a:fillRect/>
          </a:stretch>
        </p:blipFill>
        <p:spPr>
          <a:xfrm>
            <a:off x="97971" y="1091304"/>
            <a:ext cx="11994495" cy="4955709"/>
          </a:xfrm>
          <a:prstGeom prst="rect">
            <a:avLst/>
          </a:prstGeom>
        </p:spPr>
      </p:pic>
    </p:spTree>
    <p:extLst>
      <p:ext uri="{BB962C8B-B14F-4D97-AF65-F5344CB8AC3E}">
        <p14:creationId xmlns:p14="http://schemas.microsoft.com/office/powerpoint/2010/main" val="4267554015"/>
      </p:ext>
    </p:extLst>
  </p:cSld>
  <p:clrMapOvr>
    <a:masterClrMapping/>
  </p:clrMapOvr>
  <p:transition spd="med">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9957" y="872781"/>
            <a:ext cx="10257936" cy="5506248"/>
          </a:xfrm>
          <a:prstGeom prst="rect">
            <a:avLst/>
          </a:prstGeom>
        </p:spPr>
      </p:pic>
      <p:sp>
        <p:nvSpPr>
          <p:cNvPr id="2" name="Title 1"/>
          <p:cNvSpPr>
            <a:spLocks noGrp="1"/>
          </p:cNvSpPr>
          <p:nvPr>
            <p:ph type="title"/>
          </p:nvPr>
        </p:nvSpPr>
        <p:spPr/>
        <p:txBody>
          <a:bodyPr/>
          <a:lstStyle/>
          <a:p>
            <a:r>
              <a:rPr lang="en-US" dirty="0" smtClean="0"/>
              <a:t>Firepower Recommendations (cont.)</a:t>
            </a:r>
            <a:endParaRPr lang="en-US" dirty="0"/>
          </a:p>
        </p:txBody>
      </p:sp>
    </p:spTree>
    <p:extLst>
      <p:ext uri="{BB962C8B-B14F-4D97-AF65-F5344CB8AC3E}">
        <p14:creationId xmlns:p14="http://schemas.microsoft.com/office/powerpoint/2010/main" val="2143148631"/>
      </p:ext>
    </p:extLst>
  </p:cSld>
  <p:clrMapOvr>
    <a:masterClrMapping/>
  </p:clrMapOvr>
  <p:transition spd="med">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Access Control Policy -- Revisited</a:t>
            </a:r>
            <a:endParaRPr lang="en-US" dirty="0"/>
          </a:p>
        </p:txBody>
      </p:sp>
      <p:pic>
        <p:nvPicPr>
          <p:cNvPr id="5" name="Picture 4"/>
          <p:cNvPicPr>
            <a:picLocks noChangeAspect="1"/>
          </p:cNvPicPr>
          <p:nvPr/>
        </p:nvPicPr>
        <p:blipFill>
          <a:blip r:embed="rId2"/>
          <a:stretch>
            <a:fillRect/>
          </a:stretch>
        </p:blipFill>
        <p:spPr>
          <a:xfrm>
            <a:off x="53794" y="1208314"/>
            <a:ext cx="8005590" cy="4923065"/>
          </a:xfrm>
          <a:prstGeom prst="rect">
            <a:avLst/>
          </a:prstGeom>
        </p:spPr>
      </p:pic>
      <p:cxnSp>
        <p:nvCxnSpPr>
          <p:cNvPr id="9" name="Straight Arrow Connector 8"/>
          <p:cNvCxnSpPr>
            <a:stCxn id="13" idx="1"/>
          </p:cNvCxnSpPr>
          <p:nvPr/>
        </p:nvCxnSpPr>
        <p:spPr>
          <a:xfrm flipH="1">
            <a:off x="5760720" y="3395318"/>
            <a:ext cx="2619488" cy="9938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80208" y="2795153"/>
            <a:ext cx="2973592" cy="1200329"/>
          </a:xfrm>
          <a:prstGeom prst="rect">
            <a:avLst/>
          </a:prstGeom>
          <a:noFill/>
        </p:spPr>
        <p:txBody>
          <a:bodyPr wrap="square" rtlCol="0">
            <a:spAutoFit/>
          </a:bodyPr>
          <a:lstStyle/>
          <a:p>
            <a:r>
              <a:rPr lang="en-US" sz="2400" dirty="0" smtClean="0"/>
              <a:t>Intrusion policy is applied on a per ACP rule basis.</a:t>
            </a:r>
            <a:endParaRPr lang="en-US" sz="2400" dirty="0"/>
          </a:p>
        </p:txBody>
      </p:sp>
    </p:spTree>
    <p:extLst>
      <p:ext uri="{BB962C8B-B14F-4D97-AF65-F5344CB8AC3E}">
        <p14:creationId xmlns:p14="http://schemas.microsoft.com/office/powerpoint/2010/main" val="215965839"/>
      </p:ext>
    </p:extLst>
  </p:cSld>
  <p:clrMapOvr>
    <a:masterClrMapping/>
  </p:clrMapOvr>
  <p:transition spd="med">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Rate Limiting/QoS</a:t>
            </a:r>
            <a:endParaRPr lang="en-US" dirty="0"/>
          </a:p>
        </p:txBody>
      </p:sp>
    </p:spTree>
    <p:extLst>
      <p:ext uri="{BB962C8B-B14F-4D97-AF65-F5344CB8AC3E}">
        <p14:creationId xmlns:p14="http://schemas.microsoft.com/office/powerpoint/2010/main" val="988167325"/>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73896" y="1134271"/>
            <a:ext cx="8746900" cy="5203508"/>
          </a:xfrm>
          <a:prstGeom prst="rect">
            <a:avLst/>
          </a:prstGeom>
        </p:spPr>
      </p:pic>
      <p:sp>
        <p:nvSpPr>
          <p:cNvPr id="2" name="Title 1"/>
          <p:cNvSpPr>
            <a:spLocks noGrp="1"/>
          </p:cNvSpPr>
          <p:nvPr>
            <p:ph type="title"/>
          </p:nvPr>
        </p:nvSpPr>
        <p:spPr/>
        <p:txBody>
          <a:bodyPr/>
          <a:lstStyle/>
          <a:p>
            <a:r>
              <a:rPr lang="en-US" dirty="0" smtClean="0"/>
              <a:t>Licensing</a:t>
            </a:r>
            <a:endParaRPr lang="en-US" dirty="0"/>
          </a:p>
        </p:txBody>
      </p:sp>
    </p:spTree>
    <p:extLst>
      <p:ext uri="{BB962C8B-B14F-4D97-AF65-F5344CB8AC3E}">
        <p14:creationId xmlns:p14="http://schemas.microsoft.com/office/powerpoint/2010/main" val="3524499739"/>
      </p:ext>
    </p:extLst>
  </p:cSld>
  <p:clrMapOvr>
    <a:masterClrMapping/>
  </p:clrMapOvr>
  <p:transition spd="med">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QoS Policy</a:t>
            </a:r>
            <a:endParaRPr lang="en-US" dirty="0"/>
          </a:p>
        </p:txBody>
      </p:sp>
      <p:pic>
        <p:nvPicPr>
          <p:cNvPr id="4" name="Picture 3"/>
          <p:cNvPicPr>
            <a:picLocks noChangeAspect="1"/>
          </p:cNvPicPr>
          <p:nvPr/>
        </p:nvPicPr>
        <p:blipFill>
          <a:blip r:embed="rId2"/>
          <a:stretch>
            <a:fillRect/>
          </a:stretch>
        </p:blipFill>
        <p:spPr>
          <a:xfrm>
            <a:off x="30467" y="1137557"/>
            <a:ext cx="9120483" cy="4835566"/>
          </a:xfrm>
          <a:prstGeom prst="rect">
            <a:avLst/>
          </a:prstGeom>
        </p:spPr>
      </p:pic>
      <p:sp>
        <p:nvSpPr>
          <p:cNvPr id="5" name="TextBox 4"/>
          <p:cNvSpPr txBox="1"/>
          <p:nvPr/>
        </p:nvSpPr>
        <p:spPr>
          <a:xfrm>
            <a:off x="9150951" y="1430868"/>
            <a:ext cx="3041050" cy="2677656"/>
          </a:xfrm>
          <a:prstGeom prst="rect">
            <a:avLst/>
          </a:prstGeom>
          <a:noFill/>
        </p:spPr>
        <p:txBody>
          <a:bodyPr wrap="square" rtlCol="0">
            <a:spAutoFit/>
          </a:bodyPr>
          <a:lstStyle/>
          <a:p>
            <a:pPr marL="342900" indent="-342900">
              <a:buFont typeface="+mj-lt"/>
              <a:buAutoNum type="arabicPeriod"/>
            </a:pPr>
            <a:r>
              <a:rPr lang="en-US" sz="2800" dirty="0" smtClean="0"/>
              <a:t>Devices &gt; QoS</a:t>
            </a:r>
          </a:p>
          <a:p>
            <a:pPr marL="342900" indent="-342900">
              <a:buFont typeface="+mj-lt"/>
              <a:buAutoNum type="arabicPeriod"/>
            </a:pPr>
            <a:r>
              <a:rPr lang="en-US" sz="2800" dirty="0" smtClean="0"/>
              <a:t>Click New Policy</a:t>
            </a:r>
          </a:p>
          <a:p>
            <a:pPr marL="342900" indent="-342900">
              <a:buFont typeface="+mj-lt"/>
              <a:buAutoNum type="arabicPeriod"/>
            </a:pPr>
            <a:r>
              <a:rPr lang="en-US" sz="2800" dirty="0" smtClean="0"/>
              <a:t>Give Name</a:t>
            </a:r>
          </a:p>
          <a:p>
            <a:pPr marL="342900" indent="-342900">
              <a:buFont typeface="+mj-lt"/>
              <a:buAutoNum type="arabicPeriod"/>
            </a:pPr>
            <a:r>
              <a:rPr lang="en-US" sz="2800" dirty="0" smtClean="0"/>
              <a:t>Assign FTDs</a:t>
            </a:r>
          </a:p>
          <a:p>
            <a:pPr marL="342900" indent="-342900">
              <a:buFont typeface="+mj-lt"/>
              <a:buAutoNum type="arabicPeriod"/>
            </a:pPr>
            <a:r>
              <a:rPr lang="en-US" sz="2800" dirty="0" smtClean="0"/>
              <a:t>Save</a:t>
            </a:r>
            <a:endParaRPr lang="en-US" sz="2800" dirty="0"/>
          </a:p>
        </p:txBody>
      </p:sp>
    </p:spTree>
    <p:extLst>
      <p:ext uri="{BB962C8B-B14F-4D97-AF65-F5344CB8AC3E}">
        <p14:creationId xmlns:p14="http://schemas.microsoft.com/office/powerpoint/2010/main" val="4257901118"/>
      </p:ext>
    </p:extLst>
  </p:cSld>
  <p:clrMapOvr>
    <a:masterClrMapping/>
  </p:clrMapOvr>
  <p:transition spd="med">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Order of Match</a:t>
            </a:r>
            <a:endParaRPr lang="en-US" dirty="0"/>
          </a:p>
        </p:txBody>
      </p:sp>
      <p:pic>
        <p:nvPicPr>
          <p:cNvPr id="6" name="Picture 5"/>
          <p:cNvPicPr>
            <a:picLocks noChangeAspect="1"/>
          </p:cNvPicPr>
          <p:nvPr/>
        </p:nvPicPr>
        <p:blipFill>
          <a:blip r:embed="rId2"/>
          <a:stretch>
            <a:fillRect/>
          </a:stretch>
        </p:blipFill>
        <p:spPr>
          <a:xfrm>
            <a:off x="973910" y="728173"/>
            <a:ext cx="10346871" cy="5485781"/>
          </a:xfrm>
          <a:prstGeom prst="rect">
            <a:avLst/>
          </a:prstGeom>
        </p:spPr>
      </p:pic>
    </p:spTree>
    <p:extLst>
      <p:ext uri="{BB962C8B-B14F-4D97-AF65-F5344CB8AC3E}">
        <p14:creationId xmlns:p14="http://schemas.microsoft.com/office/powerpoint/2010/main" val="1225846510"/>
      </p:ext>
    </p:extLst>
  </p:cSld>
  <p:clrMapOvr>
    <a:masterClrMapping/>
  </p:clrMapOvr>
  <p:transition spd="med">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Caveats/Limitations</a:t>
            </a:r>
            <a:endParaRPr lang="en-US" dirty="0"/>
          </a:p>
        </p:txBody>
      </p:sp>
      <p:sp>
        <p:nvSpPr>
          <p:cNvPr id="3" name="TextBox 2"/>
          <p:cNvSpPr txBox="1"/>
          <p:nvPr/>
        </p:nvSpPr>
        <p:spPr>
          <a:xfrm>
            <a:off x="0" y="810223"/>
            <a:ext cx="12192000"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Max 32 QoS rules</a:t>
            </a:r>
          </a:p>
          <a:p>
            <a:pPr marL="285750" indent="-285750">
              <a:buFont typeface="Arial" panose="020B0604020202020204" pitchFamily="34" charset="0"/>
              <a:buChar char="•"/>
            </a:pPr>
            <a:r>
              <a:rPr lang="en-US" sz="2800" dirty="0" smtClean="0"/>
              <a:t>Constrain rules by </a:t>
            </a:r>
            <a:r>
              <a:rPr lang="en-US" sz="2800" dirty="0" err="1" smtClean="0"/>
              <a:t>src</a:t>
            </a:r>
            <a:r>
              <a:rPr lang="en-US" sz="2800" dirty="0" smtClean="0"/>
              <a:t>/</a:t>
            </a:r>
            <a:r>
              <a:rPr lang="en-US" sz="2800" dirty="0" err="1" smtClean="0"/>
              <a:t>dest</a:t>
            </a:r>
            <a:r>
              <a:rPr lang="en-US" sz="2800" dirty="0" smtClean="0"/>
              <a:t> (routed) interfaces.</a:t>
            </a:r>
          </a:p>
          <a:p>
            <a:pPr marL="285750" indent="-285750">
              <a:buFont typeface="Arial" panose="020B0604020202020204" pitchFamily="34" charset="0"/>
              <a:buChar char="•"/>
            </a:pPr>
            <a:r>
              <a:rPr lang="en-US" sz="2800" dirty="0" smtClean="0"/>
              <a:t>Rate limiting is enforced independently on each interface (not aggregated and/or differently based on </a:t>
            </a:r>
            <a:r>
              <a:rPr lang="en-US" sz="2800" dirty="0" err="1" smtClean="0"/>
              <a:t>src</a:t>
            </a:r>
            <a:r>
              <a:rPr lang="en-US" sz="2800" dirty="0" smtClean="0"/>
              <a:t>/</a:t>
            </a:r>
            <a:r>
              <a:rPr lang="en-US" sz="2800" dirty="0" err="1" smtClean="0"/>
              <a:t>dest</a:t>
            </a:r>
            <a:r>
              <a:rPr lang="en-US" sz="2800" dirty="0" smtClean="0"/>
              <a:t> interface pairs).</a:t>
            </a:r>
          </a:p>
          <a:p>
            <a:pPr marL="285750" indent="-285750">
              <a:buFont typeface="Arial" panose="020B0604020202020204" pitchFamily="34" charset="0"/>
              <a:buChar char="•"/>
            </a:pPr>
            <a:r>
              <a:rPr lang="en-US" sz="2800" dirty="0" smtClean="0"/>
              <a:t>QoS rules can rate limit traffic by:</a:t>
            </a:r>
          </a:p>
          <a:p>
            <a:pPr marL="742950" lvl="1" indent="-285750">
              <a:buFont typeface="Arial" panose="020B0604020202020204" pitchFamily="34" charset="0"/>
              <a:buChar char="•"/>
            </a:pPr>
            <a:r>
              <a:rPr lang="en-US" sz="2800" dirty="0" smtClean="0"/>
              <a:t>Transport/network layer characteristics: IP address or geolocation, port, protocol</a:t>
            </a:r>
          </a:p>
          <a:p>
            <a:pPr marL="742950" lvl="1" indent="-285750">
              <a:buFont typeface="Arial" panose="020B0604020202020204" pitchFamily="34" charset="0"/>
              <a:buChar char="•"/>
            </a:pPr>
            <a:r>
              <a:rPr lang="en-US" sz="2800" dirty="0" smtClean="0"/>
              <a:t>Contextual information: Application control, URL filtering</a:t>
            </a:r>
          </a:p>
          <a:p>
            <a:pPr marL="742950" lvl="1" indent="-285750">
              <a:buFont typeface="Arial" panose="020B0604020202020204" pitchFamily="34" charset="0"/>
              <a:buChar char="•"/>
            </a:pPr>
            <a:r>
              <a:rPr lang="en-US" sz="2800" dirty="0" smtClean="0"/>
              <a:t>User information: realm, user, user group, ISE attribute</a:t>
            </a:r>
          </a:p>
          <a:p>
            <a:pPr marL="285750" indent="-285750">
              <a:buFont typeface="Arial" panose="020B0604020202020204" pitchFamily="34" charset="0"/>
              <a:buChar char="•"/>
            </a:pPr>
            <a:r>
              <a:rPr lang="en-US" sz="2800" dirty="0" smtClean="0"/>
              <a:t>Ingress and Egress can be rate limited independently.</a:t>
            </a:r>
          </a:p>
        </p:txBody>
      </p:sp>
    </p:spTree>
    <p:extLst>
      <p:ext uri="{BB962C8B-B14F-4D97-AF65-F5344CB8AC3E}">
        <p14:creationId xmlns:p14="http://schemas.microsoft.com/office/powerpoint/2010/main" val="2527699959"/>
      </p:ext>
    </p:extLst>
  </p:cSld>
  <p:clrMapOvr>
    <a:masterClrMapping/>
  </p:clrMapOvr>
  <p:transition spd="med">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FTD Packet Flow</a:t>
            </a:r>
            <a:endParaRPr lang="en-US" dirty="0"/>
          </a:p>
        </p:txBody>
      </p:sp>
    </p:spTree>
    <p:extLst>
      <p:ext uri="{BB962C8B-B14F-4D97-AF65-F5344CB8AC3E}">
        <p14:creationId xmlns:p14="http://schemas.microsoft.com/office/powerpoint/2010/main" val="3637136996"/>
      </p:ext>
    </p:extLst>
  </p:cSld>
  <p:clrMapOvr>
    <a:masterClrMapping/>
  </p:clrMapOvr>
  <p:transition spd="slow">
    <p:wip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661557" y="658499"/>
            <a:ext cx="6177642" cy="5719039"/>
          </a:xfrm>
          <a:prstGeom prst="rect">
            <a:avLst/>
          </a:prstGeom>
        </p:spPr>
      </p:pic>
      <p:sp>
        <p:nvSpPr>
          <p:cNvPr id="2" name="Title 1"/>
          <p:cNvSpPr>
            <a:spLocks noGrp="1"/>
          </p:cNvSpPr>
          <p:nvPr>
            <p:ph type="title"/>
          </p:nvPr>
        </p:nvSpPr>
        <p:spPr/>
        <p:txBody>
          <a:bodyPr/>
          <a:lstStyle/>
          <a:p>
            <a:r>
              <a:rPr lang="en-US" dirty="0" smtClean="0"/>
              <a:t>Packet Flow Through FTD</a:t>
            </a:r>
            <a:endParaRPr lang="en-US" dirty="0"/>
          </a:p>
        </p:txBody>
      </p:sp>
    </p:spTree>
    <p:extLst>
      <p:ext uri="{BB962C8B-B14F-4D97-AF65-F5344CB8AC3E}">
        <p14:creationId xmlns:p14="http://schemas.microsoft.com/office/powerpoint/2010/main" val="16121762"/>
      </p:ext>
    </p:extLst>
  </p:cSld>
  <p:clrMapOvr>
    <a:masterClrMapping/>
  </p:clrMapOvr>
  <p:transition spd="med">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5450" y="988413"/>
            <a:ext cx="5580564" cy="5206357"/>
          </a:xfrm>
          <a:prstGeom prst="rect">
            <a:avLst/>
          </a:prstGeom>
        </p:spPr>
      </p:pic>
      <p:sp>
        <p:nvSpPr>
          <p:cNvPr id="2" name="Title 1"/>
          <p:cNvSpPr>
            <a:spLocks noGrp="1"/>
          </p:cNvSpPr>
          <p:nvPr>
            <p:ph type="title"/>
          </p:nvPr>
        </p:nvSpPr>
        <p:spPr/>
        <p:txBody>
          <a:bodyPr/>
          <a:lstStyle/>
          <a:p>
            <a:r>
              <a:rPr lang="en-US" dirty="0" smtClean="0"/>
              <a:t>Packet Flow Through FTD (cont.)</a:t>
            </a:r>
            <a:endParaRPr lang="en-US" dirty="0"/>
          </a:p>
        </p:txBody>
      </p:sp>
      <p:sp>
        <p:nvSpPr>
          <p:cNvPr id="7" name="TextBox 6"/>
          <p:cNvSpPr txBox="1"/>
          <p:nvPr/>
        </p:nvSpPr>
        <p:spPr>
          <a:xfrm>
            <a:off x="5666014" y="1690688"/>
            <a:ext cx="6525986"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Packet arrives on the ingress interface.</a:t>
            </a:r>
          </a:p>
          <a:p>
            <a:pPr marL="285750" indent="-285750">
              <a:buFont typeface="Arial" panose="020B0604020202020204" pitchFamily="34" charset="0"/>
              <a:buChar char="•"/>
            </a:pPr>
            <a:r>
              <a:rPr lang="en-US" sz="2400" dirty="0" smtClean="0"/>
              <a:t>Input counters incremented by NIC and periodically retrieved by CPU.</a:t>
            </a:r>
          </a:p>
          <a:p>
            <a:pPr marL="285750" indent="-285750">
              <a:buFont typeface="Arial" panose="020B0604020202020204" pitchFamily="34" charset="0"/>
              <a:buChar char="•"/>
            </a:pPr>
            <a:r>
              <a:rPr lang="en-US" sz="2400" dirty="0" smtClean="0"/>
              <a:t>Software input queue (RX ring) is an indicator of packet load.</a:t>
            </a:r>
          </a:p>
          <a:p>
            <a:pPr marL="285750" indent="-285750">
              <a:buFont typeface="Arial" panose="020B0604020202020204" pitchFamily="34" charset="0"/>
              <a:buChar char="•"/>
            </a:pPr>
            <a:r>
              <a:rPr lang="en-US" sz="2400" dirty="0" smtClean="0"/>
              <a:t>Overrun counters indicates packet drops (usually packet bursts)</a:t>
            </a:r>
          </a:p>
        </p:txBody>
      </p:sp>
    </p:spTree>
    <p:extLst>
      <p:ext uri="{BB962C8B-B14F-4D97-AF65-F5344CB8AC3E}">
        <p14:creationId xmlns:p14="http://schemas.microsoft.com/office/powerpoint/2010/main" val="3969063064"/>
      </p:ext>
    </p:extLst>
  </p:cSld>
  <p:clrMapOvr>
    <a:masterClrMapping/>
  </p:clrMapOvr>
  <p:transition spd="med">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Packet Flow Through FTD (cont.)</a:t>
            </a:r>
            <a:endParaRPr lang="en-US" dirty="0"/>
          </a:p>
        </p:txBody>
      </p:sp>
      <p:sp>
        <p:nvSpPr>
          <p:cNvPr id="7" name="TextBox 6"/>
          <p:cNvSpPr txBox="1"/>
          <p:nvPr/>
        </p:nvSpPr>
        <p:spPr>
          <a:xfrm>
            <a:off x="5782509" y="988414"/>
            <a:ext cx="6409491"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If existing connection exists bypass </a:t>
            </a:r>
            <a:r>
              <a:rPr lang="en-US" sz="2400" dirty="0" err="1" smtClean="0"/>
              <a:t>Untranslate</a:t>
            </a:r>
            <a:r>
              <a:rPr lang="en-US" sz="2400" dirty="0" smtClean="0"/>
              <a:t> NAT and ACL steps.  Process in </a:t>
            </a:r>
            <a:r>
              <a:rPr lang="en-US" sz="2400" dirty="0" err="1"/>
              <a:t>F</a:t>
            </a:r>
            <a:r>
              <a:rPr lang="en-US" sz="2400" dirty="0" err="1" smtClean="0"/>
              <a:t>astpath</a:t>
            </a:r>
            <a:r>
              <a:rPr lang="en-US" sz="2400" dirty="0" smtClean="0"/>
              <a:t>.</a:t>
            </a:r>
          </a:p>
          <a:p>
            <a:endParaRPr lang="en-US" sz="2400" dirty="0" smtClean="0"/>
          </a:p>
          <a:p>
            <a:r>
              <a:rPr lang="en-US" sz="2400" dirty="0" smtClean="0"/>
              <a:t>Otherwise:</a:t>
            </a:r>
          </a:p>
          <a:p>
            <a:pPr marL="285750" indent="-285750">
              <a:buFont typeface="Arial" panose="020B0604020202020204" pitchFamily="34" charset="0"/>
              <a:buChar char="•"/>
            </a:pPr>
            <a:r>
              <a:rPr lang="en-US" sz="2400" dirty="0" smtClean="0"/>
              <a:t>If TCP packet but NOT SYN packet, drop and log.</a:t>
            </a:r>
          </a:p>
          <a:p>
            <a:pPr marL="285750" indent="-285750">
              <a:buFont typeface="Arial" panose="020B0604020202020204" pitchFamily="34" charset="0"/>
              <a:buChar char="•"/>
            </a:pPr>
            <a:r>
              <a:rPr lang="en-US" sz="2400" dirty="0" smtClean="0"/>
              <a:t>Process through NAT to </a:t>
            </a:r>
            <a:r>
              <a:rPr lang="en-US" sz="2400" dirty="0" err="1" smtClean="0"/>
              <a:t>untranslate</a:t>
            </a:r>
            <a:r>
              <a:rPr lang="en-US" sz="2400" dirty="0" smtClean="0"/>
              <a:t> destination IP addresses, if applicable.  Note: This is NOT the actual NAT phase.  Just “un-NAT” enough to run through ACLs.  ACL checks are done on the “untranslated” IP addresses.</a:t>
            </a:r>
          </a:p>
        </p:txBody>
      </p:sp>
      <p:pic>
        <p:nvPicPr>
          <p:cNvPr id="6" name="Picture 5"/>
          <p:cNvPicPr>
            <a:picLocks noChangeAspect="1"/>
          </p:cNvPicPr>
          <p:nvPr/>
        </p:nvPicPr>
        <p:blipFill>
          <a:blip r:embed="rId2"/>
          <a:stretch>
            <a:fillRect/>
          </a:stretch>
        </p:blipFill>
        <p:spPr>
          <a:xfrm>
            <a:off x="71782" y="988414"/>
            <a:ext cx="5710727" cy="5232772"/>
          </a:xfrm>
          <a:prstGeom prst="rect">
            <a:avLst/>
          </a:prstGeom>
        </p:spPr>
      </p:pic>
    </p:spTree>
    <p:extLst>
      <p:ext uri="{BB962C8B-B14F-4D97-AF65-F5344CB8AC3E}">
        <p14:creationId xmlns:p14="http://schemas.microsoft.com/office/powerpoint/2010/main" val="2837623580"/>
      </p:ext>
    </p:extLst>
  </p:cSld>
  <p:clrMapOvr>
    <a:masterClrMapping/>
  </p:clrMapOvr>
  <p:transition spd="med">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8100" y="933742"/>
            <a:ext cx="5565872" cy="5265672"/>
          </a:xfrm>
          <a:prstGeom prst="rect">
            <a:avLst/>
          </a:prstGeom>
        </p:spPr>
      </p:pic>
      <p:sp>
        <p:nvSpPr>
          <p:cNvPr id="2" name="Title 1"/>
          <p:cNvSpPr>
            <a:spLocks noGrp="1"/>
          </p:cNvSpPr>
          <p:nvPr>
            <p:ph type="title"/>
          </p:nvPr>
        </p:nvSpPr>
        <p:spPr/>
        <p:txBody>
          <a:bodyPr/>
          <a:lstStyle/>
          <a:p>
            <a:r>
              <a:rPr lang="en-US" dirty="0" smtClean="0"/>
              <a:t>Packet Flow Through FTD (cont.)</a:t>
            </a:r>
            <a:endParaRPr lang="en-US" dirty="0"/>
          </a:p>
        </p:txBody>
      </p:sp>
      <p:sp>
        <p:nvSpPr>
          <p:cNvPr id="7" name="TextBox 6"/>
          <p:cNvSpPr txBox="1"/>
          <p:nvPr/>
        </p:nvSpPr>
        <p:spPr>
          <a:xfrm>
            <a:off x="5603972" y="933742"/>
            <a:ext cx="6588028" cy="5262979"/>
          </a:xfrm>
          <a:prstGeom prst="rect">
            <a:avLst/>
          </a:prstGeom>
          <a:noFill/>
        </p:spPr>
        <p:txBody>
          <a:bodyPr wrap="square" rtlCol="0">
            <a:spAutoFit/>
          </a:bodyPr>
          <a:lstStyle/>
          <a:p>
            <a:r>
              <a:rPr lang="en-US" sz="2400" dirty="0" smtClean="0"/>
              <a:t>If no </a:t>
            </a:r>
            <a:r>
              <a:rPr lang="en-US" sz="2400" dirty="0" err="1" smtClean="0"/>
              <a:t>Fastpath</a:t>
            </a:r>
            <a:r>
              <a:rPr lang="en-US" sz="2400" dirty="0" smtClean="0"/>
              <a:t>:</a:t>
            </a:r>
          </a:p>
          <a:p>
            <a:pPr marL="285750" indent="-285750">
              <a:buFont typeface="Arial" panose="020B0604020202020204" pitchFamily="34" charset="0"/>
              <a:buChar char="•"/>
            </a:pPr>
            <a:r>
              <a:rPr lang="en-US" sz="2400" dirty="0" smtClean="0"/>
              <a:t>Check IP Reputation / Security Intelligence Lists.</a:t>
            </a:r>
          </a:p>
          <a:p>
            <a:pPr marL="742950" lvl="1" indent="-285750">
              <a:buFont typeface="Arial" panose="020B0604020202020204" pitchFamily="34" charset="0"/>
              <a:buChar char="•"/>
            </a:pPr>
            <a:r>
              <a:rPr lang="en-US" sz="2400" dirty="0" smtClean="0"/>
              <a:t>Drop packet if blacklisted.</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Application Identification (think AVC)</a:t>
            </a:r>
          </a:p>
          <a:p>
            <a:pPr marL="742950" lvl="1" indent="-285750">
              <a:buFont typeface="Arial" panose="020B0604020202020204" pitchFamily="34" charset="0"/>
              <a:buChar char="•"/>
            </a:pPr>
            <a:r>
              <a:rPr lang="en-US" sz="2400" dirty="0" smtClean="0"/>
              <a:t>Attempt to identify and categorize packet to an application.</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Enforce policy rules</a:t>
            </a:r>
          </a:p>
          <a:p>
            <a:pPr marL="742950" lvl="1" indent="-285750">
              <a:buFont typeface="Arial" panose="020B0604020202020204" pitchFamily="34" charset="0"/>
              <a:buChar char="•"/>
            </a:pPr>
            <a:r>
              <a:rPr lang="en-US" sz="2400" dirty="0" smtClean="0"/>
              <a:t>Note: Firepower policies don’t actually drop the packet.  They flag the packet to be dropped and Lina drops the packet.</a:t>
            </a:r>
          </a:p>
          <a:p>
            <a:pPr marL="285750" indent="-285750">
              <a:buFont typeface="Arial" panose="020B0604020202020204" pitchFamily="34" charset="0"/>
              <a:buChar char="•"/>
            </a:pPr>
            <a:r>
              <a:rPr lang="en-US" sz="2400" dirty="0" smtClean="0"/>
              <a:t>Generate an event log.</a:t>
            </a:r>
          </a:p>
        </p:txBody>
      </p:sp>
    </p:spTree>
    <p:extLst>
      <p:ext uri="{BB962C8B-B14F-4D97-AF65-F5344CB8AC3E}">
        <p14:creationId xmlns:p14="http://schemas.microsoft.com/office/powerpoint/2010/main" val="4091368919"/>
      </p:ext>
    </p:extLst>
  </p:cSld>
  <p:clrMapOvr>
    <a:masterClrMapping/>
  </p:clrMapOvr>
  <p:transition spd="med">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Packet Flow Through FTD (cont.)</a:t>
            </a:r>
            <a:endParaRPr lang="en-US" dirty="0"/>
          </a:p>
        </p:txBody>
      </p:sp>
      <p:sp>
        <p:nvSpPr>
          <p:cNvPr id="7" name="TextBox 6"/>
          <p:cNvSpPr txBox="1"/>
          <p:nvPr/>
        </p:nvSpPr>
        <p:spPr>
          <a:xfrm>
            <a:off x="5737872" y="949983"/>
            <a:ext cx="6454128"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Perform Application Layer Gateway checks  (think fixup)</a:t>
            </a:r>
          </a:p>
          <a:p>
            <a:endParaRPr lang="en-US" sz="2400" dirty="0"/>
          </a:p>
          <a:p>
            <a:pPr marL="285750" indent="-285750">
              <a:buFont typeface="Arial" panose="020B0604020202020204" pitchFamily="34" charset="0"/>
              <a:buChar char="•"/>
            </a:pPr>
            <a:r>
              <a:rPr lang="en-US" sz="2400" dirty="0" smtClean="0"/>
              <a:t>Perform NAT translation (in preparation for exiting the FTD device):</a:t>
            </a:r>
          </a:p>
          <a:p>
            <a:pPr marL="742950" lvl="1" indent="-285750">
              <a:buFont typeface="Arial" panose="020B0604020202020204" pitchFamily="34" charset="0"/>
              <a:buChar char="•"/>
            </a:pPr>
            <a:r>
              <a:rPr lang="en-US" sz="2400" dirty="0" smtClean="0"/>
              <a:t>Translate the source and destination IP addresses in the IP header.</a:t>
            </a:r>
          </a:p>
          <a:p>
            <a:pPr marL="742950" lvl="1" indent="-285750">
              <a:buFont typeface="Arial" panose="020B0604020202020204" pitchFamily="34" charset="0"/>
              <a:buChar char="•"/>
            </a:pPr>
            <a:r>
              <a:rPr lang="en-US" sz="2400" dirty="0" smtClean="0"/>
              <a:t>Translate the port if performing PAT.</a:t>
            </a:r>
          </a:p>
          <a:p>
            <a:pPr marL="742950" lvl="1" indent="-285750">
              <a:buFont typeface="Arial" panose="020B0604020202020204" pitchFamily="34" charset="0"/>
              <a:buChar char="•"/>
            </a:pPr>
            <a:r>
              <a:rPr lang="en-US" sz="2400" dirty="0" smtClean="0"/>
              <a:t>Update header checksums</a:t>
            </a:r>
          </a:p>
          <a:p>
            <a:pPr marL="742950" lvl="1" indent="-285750">
              <a:buFont typeface="Arial" panose="020B0604020202020204" pitchFamily="34" charset="0"/>
              <a:buChar char="•"/>
            </a:pPr>
            <a:r>
              <a:rPr lang="en-US" sz="2400" dirty="0" smtClean="0"/>
              <a:t>More about the types of NAT later in this presentation (Auto vs. Manual).</a:t>
            </a:r>
          </a:p>
        </p:txBody>
      </p:sp>
      <p:pic>
        <p:nvPicPr>
          <p:cNvPr id="3" name="Picture 2"/>
          <p:cNvPicPr>
            <a:picLocks noChangeAspect="1"/>
          </p:cNvPicPr>
          <p:nvPr/>
        </p:nvPicPr>
        <p:blipFill>
          <a:blip r:embed="rId2"/>
          <a:stretch>
            <a:fillRect/>
          </a:stretch>
        </p:blipFill>
        <p:spPr>
          <a:xfrm>
            <a:off x="38100" y="949983"/>
            <a:ext cx="5699772" cy="5276645"/>
          </a:xfrm>
          <a:prstGeom prst="rect">
            <a:avLst/>
          </a:prstGeom>
        </p:spPr>
      </p:pic>
    </p:spTree>
    <p:extLst>
      <p:ext uri="{BB962C8B-B14F-4D97-AF65-F5344CB8AC3E}">
        <p14:creationId xmlns:p14="http://schemas.microsoft.com/office/powerpoint/2010/main" val="3226780800"/>
      </p:ext>
    </p:extLst>
  </p:cSld>
  <p:clrMapOvr>
    <a:masterClrMapping/>
  </p:clrMapOvr>
  <p:transition spd="med">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Packet Flow Through FTD (cont.)</a:t>
            </a:r>
            <a:endParaRPr lang="en-US" dirty="0"/>
          </a:p>
        </p:txBody>
      </p:sp>
      <p:sp>
        <p:nvSpPr>
          <p:cNvPr id="4" name="TextBox 3"/>
          <p:cNvSpPr txBox="1"/>
          <p:nvPr/>
        </p:nvSpPr>
        <p:spPr>
          <a:xfrm>
            <a:off x="4802062" y="892025"/>
            <a:ext cx="7389938" cy="535531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Packet is “virtually” forwarded to egress interface. </a:t>
            </a:r>
            <a:r>
              <a:rPr lang="en-US" dirty="0"/>
              <a:t> </a:t>
            </a:r>
            <a:r>
              <a:rPr lang="en-US" dirty="0" smtClean="0"/>
              <a:t>(Not actually forwarded yet.)</a:t>
            </a:r>
          </a:p>
          <a:p>
            <a:pPr marL="285750" indent="-285750">
              <a:buFont typeface="Arial" panose="020B0604020202020204" pitchFamily="34" charset="0"/>
              <a:buChar char="•"/>
            </a:pPr>
            <a:r>
              <a:rPr lang="en-US" dirty="0" smtClean="0"/>
              <a:t>Egress interface is determined first by translation rule or existing connection entry THEN the routing table</a:t>
            </a:r>
          </a:p>
          <a:p>
            <a:pPr marL="285750" indent="-285750">
              <a:buFont typeface="Arial" panose="020B0604020202020204" pitchFamily="34" charset="0"/>
              <a:buChar char="•"/>
            </a:pPr>
            <a:r>
              <a:rPr lang="en-US" dirty="0" smtClean="0"/>
              <a:t>If NAT does not divert to the egress interface, the global routing table is consulted to determine the egress interface.</a:t>
            </a:r>
          </a:p>
          <a:p>
            <a:endParaRPr lang="en-US" dirty="0"/>
          </a:p>
          <a:p>
            <a:pPr marL="285750" indent="-285750">
              <a:buFont typeface="Arial" panose="020B0604020202020204" pitchFamily="34" charset="0"/>
              <a:buChar char="•"/>
            </a:pPr>
            <a:r>
              <a:rPr lang="en-US" dirty="0" smtClean="0"/>
              <a:t>Once at egress interface, route lookup is performed.</a:t>
            </a:r>
          </a:p>
          <a:p>
            <a:pPr marL="285750" indent="-285750">
              <a:buFont typeface="Arial" panose="020B0604020202020204" pitchFamily="34" charset="0"/>
              <a:buChar char="•"/>
            </a:pPr>
            <a:r>
              <a:rPr lang="en-US" dirty="0" smtClean="0"/>
              <a:t>Only routes pointing out of selected egress interface are considered.</a:t>
            </a:r>
          </a:p>
          <a:p>
            <a:pPr marL="742950" lvl="1" indent="-285750">
              <a:buFont typeface="Arial" panose="020B0604020202020204" pitchFamily="34" charset="0"/>
              <a:buChar char="•"/>
            </a:pPr>
            <a:r>
              <a:rPr lang="en-US" dirty="0" smtClean="0"/>
              <a:t>If the destination is not routable out the selected egress interface the packet is dropped.</a:t>
            </a:r>
          </a:p>
          <a:p>
            <a:endParaRPr lang="en-US" dirty="0"/>
          </a:p>
          <a:p>
            <a:pPr marL="285750" indent="-285750">
              <a:buFont typeface="Arial" panose="020B0604020202020204" pitchFamily="34" charset="0"/>
              <a:buChar char="•"/>
            </a:pPr>
            <a:r>
              <a:rPr lang="en-US" dirty="0" smtClean="0"/>
              <a:t>Once L3 route is found L2 resolution is performed (i.e. ARP).</a:t>
            </a:r>
          </a:p>
          <a:p>
            <a:pPr marL="742950" lvl="1" indent="-285750">
              <a:buFont typeface="Arial" panose="020B0604020202020204" pitchFamily="34" charset="0"/>
              <a:buChar char="•"/>
            </a:pPr>
            <a:r>
              <a:rPr lang="en-US" dirty="0" smtClean="0"/>
              <a:t>If L2 resolution fails the packet is dropped.</a:t>
            </a:r>
          </a:p>
          <a:p>
            <a:endParaRPr lang="en-US" dirty="0"/>
          </a:p>
          <a:p>
            <a:pPr marL="285750" indent="-285750">
              <a:buFont typeface="Arial" panose="020B0604020202020204" pitchFamily="34" charset="0"/>
              <a:buChar char="•"/>
            </a:pPr>
            <a:r>
              <a:rPr lang="en-US" dirty="0" smtClean="0"/>
              <a:t>Packet is transmitted on the wire and interface counters will increment.</a:t>
            </a:r>
          </a:p>
          <a:p>
            <a:pPr marL="742950" lvl="1" indent="-285750">
              <a:buFont typeface="Arial" panose="020B0604020202020204" pitchFamily="34" charset="0"/>
              <a:buChar char="•"/>
            </a:pPr>
            <a:r>
              <a:rPr lang="en-US" dirty="0" smtClean="0"/>
              <a:t>Underrun counters indicates drops due to egress interface oversubscription.  (TX ring is full.)</a:t>
            </a:r>
          </a:p>
        </p:txBody>
      </p:sp>
      <p:pic>
        <p:nvPicPr>
          <p:cNvPr id="6" name="Picture 5"/>
          <p:cNvPicPr>
            <a:picLocks noChangeAspect="1"/>
          </p:cNvPicPr>
          <p:nvPr/>
        </p:nvPicPr>
        <p:blipFill>
          <a:blip r:embed="rId2"/>
          <a:stretch>
            <a:fillRect/>
          </a:stretch>
        </p:blipFill>
        <p:spPr>
          <a:xfrm>
            <a:off x="106829" y="988414"/>
            <a:ext cx="4695233" cy="4356472"/>
          </a:xfrm>
          <a:prstGeom prst="rect">
            <a:avLst/>
          </a:prstGeom>
        </p:spPr>
      </p:pic>
    </p:spTree>
    <p:extLst>
      <p:ext uri="{BB962C8B-B14F-4D97-AF65-F5344CB8AC3E}">
        <p14:creationId xmlns:p14="http://schemas.microsoft.com/office/powerpoint/2010/main" val="2789457951"/>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Licensing (cont.)</a:t>
            </a:r>
            <a:endParaRPr lang="en-US" dirty="0"/>
          </a:p>
        </p:txBody>
      </p:sp>
      <p:pic>
        <p:nvPicPr>
          <p:cNvPr id="3" name="Picture 2"/>
          <p:cNvPicPr>
            <a:picLocks noChangeAspect="1"/>
          </p:cNvPicPr>
          <p:nvPr/>
        </p:nvPicPr>
        <p:blipFill>
          <a:blip r:embed="rId2"/>
          <a:stretch>
            <a:fillRect/>
          </a:stretch>
        </p:blipFill>
        <p:spPr>
          <a:xfrm>
            <a:off x="550167" y="1456545"/>
            <a:ext cx="11016086" cy="4229692"/>
          </a:xfrm>
          <a:prstGeom prst="rect">
            <a:avLst/>
          </a:prstGeom>
        </p:spPr>
      </p:pic>
    </p:spTree>
    <p:extLst>
      <p:ext uri="{BB962C8B-B14F-4D97-AF65-F5344CB8AC3E}">
        <p14:creationId xmlns:p14="http://schemas.microsoft.com/office/powerpoint/2010/main" val="3856591802"/>
      </p:ext>
    </p:extLst>
  </p:cSld>
  <p:clrMapOvr>
    <a:masterClrMapping/>
  </p:clrMapOvr>
  <p:transition spd="med">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Reports and Dashboards</a:t>
            </a:r>
            <a:endParaRPr lang="en-US" dirty="0"/>
          </a:p>
        </p:txBody>
      </p:sp>
    </p:spTree>
    <p:extLst>
      <p:ext uri="{BB962C8B-B14F-4D97-AF65-F5344CB8AC3E}">
        <p14:creationId xmlns:p14="http://schemas.microsoft.com/office/powerpoint/2010/main" val="2671018419"/>
      </p:ext>
    </p:extLst>
  </p:cSld>
  <p:clrMapOvr>
    <a:masterClrMapping/>
  </p:clrMapOvr>
  <p:transition spd="slow">
    <p:wip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Dashboards</a:t>
            </a:r>
            <a:endParaRPr lang="en-US" dirty="0"/>
          </a:p>
        </p:txBody>
      </p:sp>
      <p:pic>
        <p:nvPicPr>
          <p:cNvPr id="2" name="Picture 1"/>
          <p:cNvPicPr>
            <a:picLocks noChangeAspect="1"/>
          </p:cNvPicPr>
          <p:nvPr/>
        </p:nvPicPr>
        <p:blipFill>
          <a:blip r:embed="rId2"/>
          <a:stretch>
            <a:fillRect/>
          </a:stretch>
        </p:blipFill>
        <p:spPr>
          <a:xfrm>
            <a:off x="2756446" y="722606"/>
            <a:ext cx="6781800" cy="5545233"/>
          </a:xfrm>
          <a:prstGeom prst="rect">
            <a:avLst/>
          </a:prstGeom>
        </p:spPr>
      </p:pic>
    </p:spTree>
    <p:extLst>
      <p:ext uri="{BB962C8B-B14F-4D97-AF65-F5344CB8AC3E}">
        <p14:creationId xmlns:p14="http://schemas.microsoft.com/office/powerpoint/2010/main" val="2251061306"/>
      </p:ext>
    </p:extLst>
  </p:cSld>
  <p:clrMapOvr>
    <a:masterClrMapping/>
  </p:clrMapOvr>
  <p:transition spd="med">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Dashboards (cont.)</a:t>
            </a:r>
            <a:endParaRPr lang="en-US" dirty="0"/>
          </a:p>
        </p:txBody>
      </p:sp>
      <p:pic>
        <p:nvPicPr>
          <p:cNvPr id="4" name="Picture 3"/>
          <p:cNvPicPr>
            <a:picLocks noChangeAspect="1"/>
          </p:cNvPicPr>
          <p:nvPr/>
        </p:nvPicPr>
        <p:blipFill>
          <a:blip r:embed="rId2"/>
          <a:stretch>
            <a:fillRect/>
          </a:stretch>
        </p:blipFill>
        <p:spPr>
          <a:xfrm>
            <a:off x="285389" y="840153"/>
            <a:ext cx="11723913" cy="5298708"/>
          </a:xfrm>
          <a:prstGeom prst="rect">
            <a:avLst/>
          </a:prstGeom>
        </p:spPr>
      </p:pic>
    </p:spTree>
    <p:extLst>
      <p:ext uri="{BB962C8B-B14F-4D97-AF65-F5344CB8AC3E}">
        <p14:creationId xmlns:p14="http://schemas.microsoft.com/office/powerpoint/2010/main" val="1269415786"/>
      </p:ext>
    </p:extLst>
  </p:cSld>
  <p:clrMapOvr>
    <a:masterClrMapping/>
  </p:clrMapOvr>
  <p:transition spd="med">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Report Templates</a:t>
            </a:r>
            <a:endParaRPr lang="en-US" dirty="0"/>
          </a:p>
        </p:txBody>
      </p:sp>
      <p:pic>
        <p:nvPicPr>
          <p:cNvPr id="3074" name="Picture 2" descr="C:\Users\dmickels\AppData\Local\Temp\SNAGHTML61c33bb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58" y="1295107"/>
            <a:ext cx="12088142" cy="4387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134287"/>
      </p:ext>
    </p:extLst>
  </p:cSld>
  <p:clrMapOvr>
    <a:masterClrMapping/>
  </p:clrMapOvr>
  <p:transition spd="med">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Report Designer</a:t>
            </a:r>
            <a:endParaRPr lang="en-US" dirty="0"/>
          </a:p>
        </p:txBody>
      </p:sp>
      <p:pic>
        <p:nvPicPr>
          <p:cNvPr id="2" name="Picture 1"/>
          <p:cNvPicPr>
            <a:picLocks noChangeAspect="1"/>
          </p:cNvPicPr>
          <p:nvPr/>
        </p:nvPicPr>
        <p:blipFill>
          <a:blip r:embed="rId2"/>
          <a:stretch>
            <a:fillRect/>
          </a:stretch>
        </p:blipFill>
        <p:spPr>
          <a:xfrm>
            <a:off x="897710" y="768068"/>
            <a:ext cx="10499271" cy="5409166"/>
          </a:xfrm>
          <a:prstGeom prst="rect">
            <a:avLst/>
          </a:prstGeom>
        </p:spPr>
      </p:pic>
    </p:spTree>
    <p:extLst>
      <p:ext uri="{BB962C8B-B14F-4D97-AF65-F5344CB8AC3E}">
        <p14:creationId xmlns:p14="http://schemas.microsoft.com/office/powerpoint/2010/main" val="296308614"/>
      </p:ext>
    </p:extLst>
  </p:cSld>
  <p:clrMapOvr>
    <a:masterClrMapping/>
  </p:clrMapOvr>
  <p:transition spd="med">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Generated Reports</a:t>
            </a:r>
            <a:endParaRPr lang="en-US" dirty="0"/>
          </a:p>
        </p:txBody>
      </p:sp>
      <p:pic>
        <p:nvPicPr>
          <p:cNvPr id="2" name="Picture 1"/>
          <p:cNvPicPr>
            <a:picLocks noChangeAspect="1"/>
          </p:cNvPicPr>
          <p:nvPr/>
        </p:nvPicPr>
        <p:blipFill>
          <a:blip r:embed="rId2"/>
          <a:stretch>
            <a:fillRect/>
          </a:stretch>
        </p:blipFill>
        <p:spPr>
          <a:xfrm>
            <a:off x="25493" y="1430867"/>
            <a:ext cx="12129641" cy="2629503"/>
          </a:xfrm>
          <a:prstGeom prst="rect">
            <a:avLst/>
          </a:prstGeom>
        </p:spPr>
      </p:pic>
    </p:spTree>
    <p:extLst>
      <p:ext uri="{BB962C8B-B14F-4D97-AF65-F5344CB8AC3E}">
        <p14:creationId xmlns:p14="http://schemas.microsoft.com/office/powerpoint/2010/main" val="3018217773"/>
      </p:ext>
    </p:extLst>
  </p:cSld>
  <p:clrMapOvr>
    <a:masterClrMapping/>
  </p:clrMapOvr>
  <p:transition spd="med">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Generated Reports (cont.)</a:t>
            </a:r>
            <a:endParaRPr lang="en-US" dirty="0"/>
          </a:p>
        </p:txBody>
      </p:sp>
      <p:pic>
        <p:nvPicPr>
          <p:cNvPr id="4" name="Picture 3"/>
          <p:cNvPicPr>
            <a:picLocks noChangeAspect="1"/>
          </p:cNvPicPr>
          <p:nvPr/>
        </p:nvPicPr>
        <p:blipFill>
          <a:blip r:embed="rId2"/>
          <a:stretch>
            <a:fillRect/>
          </a:stretch>
        </p:blipFill>
        <p:spPr>
          <a:xfrm>
            <a:off x="3004096" y="844143"/>
            <a:ext cx="6286500" cy="5536734"/>
          </a:xfrm>
          <a:prstGeom prst="rect">
            <a:avLst/>
          </a:prstGeom>
        </p:spPr>
      </p:pic>
    </p:spTree>
    <p:extLst>
      <p:ext uri="{BB962C8B-B14F-4D97-AF65-F5344CB8AC3E}">
        <p14:creationId xmlns:p14="http://schemas.microsoft.com/office/powerpoint/2010/main" val="3281666456"/>
      </p:ext>
    </p:extLst>
  </p:cSld>
  <p:clrMapOvr>
    <a:masterClrMapping/>
  </p:clrMapOvr>
  <p:transition spd="med">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Device Monitoring</a:t>
            </a:r>
            <a:endParaRPr lang="en-US" dirty="0"/>
          </a:p>
        </p:txBody>
      </p:sp>
      <p:pic>
        <p:nvPicPr>
          <p:cNvPr id="2" name="Picture 1"/>
          <p:cNvPicPr>
            <a:picLocks noChangeAspect="1"/>
          </p:cNvPicPr>
          <p:nvPr/>
        </p:nvPicPr>
        <p:blipFill>
          <a:blip r:embed="rId2"/>
          <a:stretch>
            <a:fillRect/>
          </a:stretch>
        </p:blipFill>
        <p:spPr>
          <a:xfrm>
            <a:off x="914039" y="808328"/>
            <a:ext cx="10466613" cy="5358085"/>
          </a:xfrm>
          <a:prstGeom prst="rect">
            <a:avLst/>
          </a:prstGeom>
        </p:spPr>
      </p:pic>
    </p:spTree>
    <p:extLst>
      <p:ext uri="{BB962C8B-B14F-4D97-AF65-F5344CB8AC3E}">
        <p14:creationId xmlns:p14="http://schemas.microsoft.com/office/powerpoint/2010/main" val="3427485677"/>
      </p:ext>
    </p:extLst>
  </p:cSld>
  <p:clrMapOvr>
    <a:masterClrMapping/>
  </p:clrMapOvr>
  <p:transition spd="med">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Management Monitoring</a:t>
            </a:r>
            <a:endParaRPr lang="en-US" dirty="0"/>
          </a:p>
        </p:txBody>
      </p:sp>
      <p:pic>
        <p:nvPicPr>
          <p:cNvPr id="4" name="Picture 3"/>
          <p:cNvPicPr>
            <a:picLocks noChangeAspect="1"/>
          </p:cNvPicPr>
          <p:nvPr/>
        </p:nvPicPr>
        <p:blipFill>
          <a:blip r:embed="rId2"/>
          <a:stretch>
            <a:fillRect/>
          </a:stretch>
        </p:blipFill>
        <p:spPr>
          <a:xfrm>
            <a:off x="803725" y="761841"/>
            <a:ext cx="10687242" cy="5490074"/>
          </a:xfrm>
          <a:prstGeom prst="rect">
            <a:avLst/>
          </a:prstGeom>
        </p:spPr>
      </p:pic>
    </p:spTree>
    <p:extLst>
      <p:ext uri="{BB962C8B-B14F-4D97-AF65-F5344CB8AC3E}">
        <p14:creationId xmlns:p14="http://schemas.microsoft.com/office/powerpoint/2010/main" val="3744273123"/>
      </p:ext>
    </p:extLst>
  </p:cSld>
  <p:clrMapOvr>
    <a:masterClrMapping/>
  </p:clrMapOvr>
  <p:transition spd="med">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VPN on FTD</a:t>
            </a:r>
            <a:endParaRPr lang="en-US" dirty="0"/>
          </a:p>
        </p:txBody>
      </p:sp>
    </p:spTree>
    <p:extLst>
      <p:ext uri="{BB962C8B-B14F-4D97-AF65-F5344CB8AC3E}">
        <p14:creationId xmlns:p14="http://schemas.microsoft.com/office/powerpoint/2010/main" val="59031685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Firepower Threat Defense (FTD): Introduction and Benefits</a:t>
            </a:r>
            <a:endParaRPr lang="en-US" dirty="0"/>
          </a:p>
        </p:txBody>
      </p:sp>
    </p:spTree>
    <p:extLst>
      <p:ext uri="{BB962C8B-B14F-4D97-AF65-F5344CB8AC3E}">
        <p14:creationId xmlns:p14="http://schemas.microsoft.com/office/powerpoint/2010/main" val="2766862084"/>
      </p:ext>
    </p:extLst>
  </p:cSld>
  <p:clrMapOvr>
    <a:masterClrMapping/>
  </p:clrMapOvr>
  <p:transition spd="slow">
    <p:wip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479" y="988413"/>
            <a:ext cx="6402499" cy="5162015"/>
          </a:xfrm>
          <a:prstGeom prst="rect">
            <a:avLst/>
          </a:prstGeom>
        </p:spPr>
      </p:pic>
      <p:sp>
        <p:nvSpPr>
          <p:cNvPr id="3" name="Title 2"/>
          <p:cNvSpPr>
            <a:spLocks noGrp="1"/>
          </p:cNvSpPr>
          <p:nvPr>
            <p:ph type="title"/>
          </p:nvPr>
        </p:nvSpPr>
        <p:spPr/>
        <p:txBody>
          <a:bodyPr/>
          <a:lstStyle/>
          <a:p>
            <a:r>
              <a:rPr lang="en-US" dirty="0" smtClean="0"/>
              <a:t>VPN on FTD</a:t>
            </a:r>
            <a:endParaRPr lang="en-US" dirty="0"/>
          </a:p>
        </p:txBody>
      </p:sp>
      <p:sp>
        <p:nvSpPr>
          <p:cNvPr id="2" name="TextBox 1"/>
          <p:cNvSpPr txBox="1"/>
          <p:nvPr/>
        </p:nvSpPr>
        <p:spPr>
          <a:xfrm>
            <a:off x="6444977" y="1424764"/>
            <a:ext cx="5747023"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Site to Site (only)</a:t>
            </a:r>
          </a:p>
          <a:p>
            <a:pPr marL="285750" indent="-285750">
              <a:buFont typeface="Arial" panose="020B0604020202020204" pitchFamily="34" charset="0"/>
              <a:buChar char="•"/>
            </a:pPr>
            <a:r>
              <a:rPr lang="en-US" sz="2800" dirty="0" smtClean="0"/>
              <a:t>Remote access (i.e. AnyConnect) not in v6.1.</a:t>
            </a:r>
          </a:p>
          <a:p>
            <a:pPr marL="285750" indent="-285750">
              <a:buFont typeface="Arial" panose="020B0604020202020204" pitchFamily="34" charset="0"/>
              <a:buChar char="•"/>
            </a:pPr>
            <a:endParaRPr lang="en-US" sz="2800" dirty="0"/>
          </a:p>
          <a:p>
            <a:r>
              <a:rPr lang="en-US" sz="2800" dirty="0" smtClean="0"/>
              <a:t>Topologies:</a:t>
            </a:r>
          </a:p>
          <a:p>
            <a:pPr marL="285750" indent="-285750">
              <a:buFont typeface="Arial" panose="020B0604020202020204" pitchFamily="34" charset="0"/>
              <a:buChar char="•"/>
            </a:pPr>
            <a:r>
              <a:rPr lang="en-US" sz="2800" dirty="0" smtClean="0"/>
              <a:t>Point to Point</a:t>
            </a:r>
          </a:p>
          <a:p>
            <a:pPr marL="285750" indent="-285750">
              <a:buFont typeface="Arial" panose="020B0604020202020204" pitchFamily="34" charset="0"/>
              <a:buChar char="•"/>
            </a:pPr>
            <a:r>
              <a:rPr lang="en-US" sz="2800" dirty="0" smtClean="0"/>
              <a:t>Hub and Spoke</a:t>
            </a:r>
          </a:p>
          <a:p>
            <a:pPr marL="285750" indent="-285750">
              <a:buFont typeface="Arial" panose="020B0604020202020204" pitchFamily="34" charset="0"/>
              <a:buChar char="•"/>
            </a:pPr>
            <a:r>
              <a:rPr lang="en-US" sz="2800" dirty="0" smtClean="0"/>
              <a:t>Full Mesh</a:t>
            </a:r>
          </a:p>
        </p:txBody>
      </p:sp>
    </p:spTree>
    <p:extLst>
      <p:ext uri="{BB962C8B-B14F-4D97-AF65-F5344CB8AC3E}">
        <p14:creationId xmlns:p14="http://schemas.microsoft.com/office/powerpoint/2010/main" val="3340680098"/>
      </p:ext>
    </p:extLst>
  </p:cSld>
  <p:clrMapOvr>
    <a:masterClrMapping/>
  </p:clrMapOvr>
  <p:transition spd="med">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to Point Example</a:t>
            </a:r>
            <a:endParaRPr lang="en-US" dirty="0"/>
          </a:p>
        </p:txBody>
      </p:sp>
      <p:pic>
        <p:nvPicPr>
          <p:cNvPr id="3" name="Picture 2"/>
          <p:cNvPicPr>
            <a:picLocks noChangeAspect="1"/>
          </p:cNvPicPr>
          <p:nvPr/>
        </p:nvPicPr>
        <p:blipFill>
          <a:blip r:embed="rId2"/>
          <a:stretch>
            <a:fillRect/>
          </a:stretch>
        </p:blipFill>
        <p:spPr>
          <a:xfrm>
            <a:off x="4800601" y="893446"/>
            <a:ext cx="6553200" cy="5283518"/>
          </a:xfrm>
          <a:prstGeom prst="rect">
            <a:avLst/>
          </a:prstGeom>
        </p:spPr>
      </p:pic>
      <p:pic>
        <p:nvPicPr>
          <p:cNvPr id="2050" name="Picture 2" descr="C:\Users\dmickels\AppData\Local\Temp\SNAGHTML5dca11c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71" y="892837"/>
            <a:ext cx="4397829" cy="5284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568316"/>
      </p:ext>
    </p:extLst>
  </p:cSld>
  <p:clrMapOvr>
    <a:masterClrMapping/>
  </p:clrMapOvr>
  <p:transition spd="med">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Hub and Spoke Example</a:t>
            </a:r>
            <a:endParaRPr lang="en-US" dirty="0"/>
          </a:p>
        </p:txBody>
      </p:sp>
      <p:pic>
        <p:nvPicPr>
          <p:cNvPr id="2050" name="Picture 2" descr="C:\Users\dmickels\AppData\Local\Temp\SNAGHTML5dca11c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9" y="840520"/>
            <a:ext cx="4441371" cy="53364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734955" y="840520"/>
            <a:ext cx="6618845" cy="5336444"/>
          </a:xfrm>
          <a:prstGeom prst="rect">
            <a:avLst/>
          </a:prstGeom>
        </p:spPr>
      </p:pic>
    </p:spTree>
    <p:extLst>
      <p:ext uri="{BB962C8B-B14F-4D97-AF65-F5344CB8AC3E}">
        <p14:creationId xmlns:p14="http://schemas.microsoft.com/office/powerpoint/2010/main" val="2538841194"/>
      </p:ext>
    </p:extLst>
  </p:cSld>
  <p:clrMapOvr>
    <a:masterClrMapping/>
  </p:clrMapOvr>
  <p:transition spd="med">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Mesh Example</a:t>
            </a:r>
            <a:endParaRPr lang="en-US" dirty="0"/>
          </a:p>
        </p:txBody>
      </p:sp>
      <p:pic>
        <p:nvPicPr>
          <p:cNvPr id="2050" name="Picture 2" descr="C:\Users\dmickels\AppData\Local\Temp\SNAGHTML5dca11c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14" y="807820"/>
            <a:ext cx="4468586" cy="53691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4694397" y="807820"/>
            <a:ext cx="6659403" cy="5369144"/>
          </a:xfrm>
          <a:prstGeom prst="rect">
            <a:avLst/>
          </a:prstGeom>
        </p:spPr>
      </p:pic>
    </p:spTree>
    <p:extLst>
      <p:ext uri="{BB962C8B-B14F-4D97-AF65-F5344CB8AC3E}">
        <p14:creationId xmlns:p14="http://schemas.microsoft.com/office/powerpoint/2010/main" val="655762044"/>
      </p:ext>
    </p:extLst>
  </p:cSld>
  <p:clrMapOvr>
    <a:masterClrMapping/>
  </p:clrMapOvr>
  <p:transition spd="med">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Verification and Monitoring VPN</a:t>
            </a:r>
            <a:endParaRPr lang="en-US" dirty="0"/>
          </a:p>
        </p:txBody>
      </p:sp>
      <p:pic>
        <p:nvPicPr>
          <p:cNvPr id="3" name="Picture 2"/>
          <p:cNvPicPr>
            <a:picLocks noChangeAspect="1"/>
          </p:cNvPicPr>
          <p:nvPr/>
        </p:nvPicPr>
        <p:blipFill>
          <a:blip r:embed="rId2"/>
          <a:stretch>
            <a:fillRect/>
          </a:stretch>
        </p:blipFill>
        <p:spPr>
          <a:xfrm>
            <a:off x="45094" y="1039585"/>
            <a:ext cx="12103628" cy="4773385"/>
          </a:xfrm>
          <a:prstGeom prst="rect">
            <a:avLst/>
          </a:prstGeom>
        </p:spPr>
      </p:pic>
    </p:spTree>
    <p:extLst>
      <p:ext uri="{BB962C8B-B14F-4D97-AF65-F5344CB8AC3E}">
        <p14:creationId xmlns:p14="http://schemas.microsoft.com/office/powerpoint/2010/main" val="2814712296"/>
      </p:ext>
    </p:extLst>
  </p:cSld>
  <p:clrMapOvr>
    <a:masterClrMapping/>
  </p:clrMapOvr>
  <p:transition spd="med">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Application Program Interface (API)</a:t>
            </a:r>
            <a:endParaRPr lang="en-US" dirty="0"/>
          </a:p>
        </p:txBody>
      </p:sp>
    </p:spTree>
    <p:extLst>
      <p:ext uri="{BB962C8B-B14F-4D97-AF65-F5344CB8AC3E}">
        <p14:creationId xmlns:p14="http://schemas.microsoft.com/office/powerpoint/2010/main" val="2808935233"/>
      </p:ext>
    </p:extLst>
  </p:cSld>
  <p:clrMapOvr>
    <a:masterClrMapping/>
  </p:clrMapOvr>
  <p:transition spd="slow">
    <p:wip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API on FMC</a:t>
            </a:r>
            <a:endParaRPr lang="en-US" dirty="0"/>
          </a:p>
        </p:txBody>
      </p:sp>
      <p:sp>
        <p:nvSpPr>
          <p:cNvPr id="2" name="Content Placeholder 1"/>
          <p:cNvSpPr>
            <a:spLocks noGrp="1"/>
          </p:cNvSpPr>
          <p:nvPr>
            <p:ph idx="4294967295"/>
          </p:nvPr>
        </p:nvSpPr>
        <p:spPr>
          <a:xfrm>
            <a:off x="44844" y="859368"/>
            <a:ext cx="12147156" cy="5350932"/>
          </a:xfrm>
          <a:prstGeom prst="rect">
            <a:avLst/>
          </a:prstGeom>
        </p:spPr>
        <p:txBody>
          <a:bodyPr>
            <a:noAutofit/>
          </a:bodyPr>
          <a:lstStyle/>
          <a:p>
            <a:r>
              <a:rPr lang="en-US" dirty="0" smtClean="0"/>
              <a:t>Issue API calls to FMC</a:t>
            </a:r>
          </a:p>
          <a:p>
            <a:pPr lvl="1"/>
            <a:r>
              <a:rPr lang="en-US" sz="1800" dirty="0" smtClean="0"/>
              <a:t>API-Explorer</a:t>
            </a:r>
          </a:p>
          <a:p>
            <a:pPr lvl="1"/>
            <a:r>
              <a:rPr lang="en-US" sz="1800" dirty="0" smtClean="0"/>
              <a:t>External script (python, </a:t>
            </a:r>
            <a:r>
              <a:rPr lang="en-US" sz="1800" dirty="0" err="1" smtClean="0"/>
              <a:t>perl</a:t>
            </a:r>
            <a:r>
              <a:rPr lang="en-US" sz="1800" dirty="0" smtClean="0"/>
              <a:t>)</a:t>
            </a:r>
          </a:p>
          <a:p>
            <a:r>
              <a:rPr lang="en-US" dirty="0" smtClean="0"/>
              <a:t>Cannot “push” to FTD (yet)</a:t>
            </a:r>
          </a:p>
          <a:p>
            <a:r>
              <a:rPr lang="en-US" dirty="0" smtClean="0"/>
              <a:t>Good for regular/mass repetitive changes (PUT or POST or DELETE)</a:t>
            </a:r>
          </a:p>
          <a:p>
            <a:r>
              <a:rPr lang="en-US" dirty="0" smtClean="0"/>
              <a:t>Great for regularly retrieving JSON formatted information (GET)</a:t>
            </a:r>
          </a:p>
          <a:p>
            <a:r>
              <a:rPr lang="en-US" dirty="0" smtClean="0"/>
              <a:t>Use to updated 3</a:t>
            </a:r>
            <a:r>
              <a:rPr lang="en-US" baseline="30000" dirty="0" smtClean="0"/>
              <a:t>rd</a:t>
            </a:r>
            <a:r>
              <a:rPr lang="en-US" dirty="0" smtClean="0"/>
              <a:t> party and/or in-house external monitoring tools</a:t>
            </a:r>
          </a:p>
          <a:p>
            <a:pPr marL="0" indent="0">
              <a:buNone/>
            </a:pPr>
            <a:endParaRPr lang="en-US" dirty="0" smtClean="0"/>
          </a:p>
          <a:p>
            <a:pPr marL="285750" indent="-285750"/>
            <a:r>
              <a:rPr lang="en-US" dirty="0"/>
              <a:t>A username can only uniquely log into FMC via HTTPS once.  If that username attempts to log in a 2</a:t>
            </a:r>
            <a:r>
              <a:rPr lang="en-US" baseline="30000" dirty="0"/>
              <a:t>nd</a:t>
            </a:r>
            <a:r>
              <a:rPr lang="en-US" dirty="0"/>
              <a:t> time their 1</a:t>
            </a:r>
            <a:r>
              <a:rPr lang="en-US" baseline="30000" dirty="0"/>
              <a:t>st</a:t>
            </a:r>
            <a:r>
              <a:rPr lang="en-US" dirty="0"/>
              <a:t> connection will be logged out.</a:t>
            </a:r>
          </a:p>
          <a:p>
            <a:pPr marL="285750" indent="-285750"/>
            <a:r>
              <a:rPr lang="en-US" dirty="0"/>
              <a:t>Creation of a special “API User” might be best to avoid HTTPS access collisions since API calls and web page calls are treated the same</a:t>
            </a:r>
            <a:r>
              <a:rPr lang="en-US" dirty="0" smtClean="0"/>
              <a:t>.</a:t>
            </a:r>
            <a:endParaRPr lang="en-US" dirty="0"/>
          </a:p>
        </p:txBody>
      </p:sp>
    </p:spTree>
    <p:extLst>
      <p:ext uri="{BB962C8B-B14F-4D97-AF65-F5344CB8AC3E}">
        <p14:creationId xmlns:p14="http://schemas.microsoft.com/office/powerpoint/2010/main" val="4159044602"/>
      </p:ext>
    </p:extLst>
  </p:cSld>
  <p:clrMapOvr>
    <a:masterClrMapping/>
  </p:clrMapOvr>
  <p:transition spd="med">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API Explorer</a:t>
            </a:r>
            <a:endParaRPr lang="en-US" dirty="0"/>
          </a:p>
        </p:txBody>
      </p:sp>
      <p:pic>
        <p:nvPicPr>
          <p:cNvPr id="7170" name="Picture 2" descr="C:\Users\dmickels\AppData\Local\Temp\SNAGHTML61e2c1c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415" y="1245865"/>
            <a:ext cx="9456398" cy="51224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46415" y="665248"/>
            <a:ext cx="9456397" cy="646331"/>
          </a:xfrm>
          <a:prstGeom prst="rect">
            <a:avLst/>
          </a:prstGeom>
          <a:noFill/>
        </p:spPr>
        <p:txBody>
          <a:bodyPr wrap="square" rtlCol="0">
            <a:spAutoFit/>
          </a:bodyPr>
          <a:lstStyle/>
          <a:p>
            <a:pPr algn="ctr"/>
            <a:r>
              <a:rPr lang="en-US" sz="3600" dirty="0" smtClean="0"/>
              <a:t>https://&lt;fmc IP&gt;/</a:t>
            </a:r>
            <a:r>
              <a:rPr lang="en-US" sz="3600" dirty="0" err="1" smtClean="0"/>
              <a:t>api</a:t>
            </a:r>
            <a:r>
              <a:rPr lang="en-US" sz="3600" dirty="0" smtClean="0"/>
              <a:t>/</a:t>
            </a:r>
            <a:r>
              <a:rPr lang="en-US" sz="3600" dirty="0" err="1" smtClean="0"/>
              <a:t>api</a:t>
            </a:r>
            <a:r>
              <a:rPr lang="en-US" sz="3600" dirty="0" smtClean="0"/>
              <a:t>-explorer</a:t>
            </a:r>
            <a:endParaRPr lang="en-US" sz="3600" dirty="0"/>
          </a:p>
        </p:txBody>
      </p:sp>
    </p:spTree>
    <p:extLst>
      <p:ext uri="{BB962C8B-B14F-4D97-AF65-F5344CB8AC3E}">
        <p14:creationId xmlns:p14="http://schemas.microsoft.com/office/powerpoint/2010/main" val="3548986475"/>
      </p:ext>
    </p:extLst>
  </p:cSld>
  <p:clrMapOvr>
    <a:masterClrMapping/>
  </p:clrMapOvr>
  <p:transition spd="med">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API Explorer (cont.)</a:t>
            </a:r>
            <a:endParaRPr lang="en-US" dirty="0"/>
          </a:p>
        </p:txBody>
      </p:sp>
      <p:pic>
        <p:nvPicPr>
          <p:cNvPr id="4" name="Picture 3"/>
          <p:cNvPicPr>
            <a:picLocks noChangeAspect="1"/>
          </p:cNvPicPr>
          <p:nvPr/>
        </p:nvPicPr>
        <p:blipFill>
          <a:blip r:embed="rId2"/>
          <a:stretch>
            <a:fillRect/>
          </a:stretch>
        </p:blipFill>
        <p:spPr>
          <a:xfrm>
            <a:off x="1362942" y="810984"/>
            <a:ext cx="10246553" cy="5486401"/>
          </a:xfrm>
          <a:prstGeom prst="rect">
            <a:avLst/>
          </a:prstGeom>
        </p:spPr>
      </p:pic>
    </p:spTree>
    <p:extLst>
      <p:ext uri="{BB962C8B-B14F-4D97-AF65-F5344CB8AC3E}">
        <p14:creationId xmlns:p14="http://schemas.microsoft.com/office/powerpoint/2010/main" val="1597008544"/>
      </p:ext>
    </p:extLst>
  </p:cSld>
  <p:clrMapOvr>
    <a:masterClrMapping/>
  </p:clrMapOvr>
  <p:transition spd="med">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Exporting a Generic Script</a:t>
            </a:r>
            <a:endParaRPr lang="en-US" dirty="0"/>
          </a:p>
        </p:txBody>
      </p:sp>
      <p:pic>
        <p:nvPicPr>
          <p:cNvPr id="2" name="Picture 1"/>
          <p:cNvPicPr>
            <a:picLocks noChangeAspect="1"/>
          </p:cNvPicPr>
          <p:nvPr/>
        </p:nvPicPr>
        <p:blipFill>
          <a:blip r:embed="rId2"/>
          <a:stretch>
            <a:fillRect/>
          </a:stretch>
        </p:blipFill>
        <p:spPr>
          <a:xfrm>
            <a:off x="767443" y="765660"/>
            <a:ext cx="9769928" cy="5393736"/>
          </a:xfrm>
          <a:prstGeom prst="rect">
            <a:avLst/>
          </a:prstGeom>
        </p:spPr>
      </p:pic>
    </p:spTree>
    <p:extLst>
      <p:ext uri="{BB962C8B-B14F-4D97-AF65-F5344CB8AC3E}">
        <p14:creationId xmlns:p14="http://schemas.microsoft.com/office/powerpoint/2010/main" val="3464768208"/>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NGFW</a:t>
            </a:r>
            <a:endParaRPr lang="en-US" dirty="0"/>
          </a:p>
        </p:txBody>
      </p:sp>
      <p:pic>
        <p:nvPicPr>
          <p:cNvPr id="4" name="Picture 3"/>
          <p:cNvPicPr>
            <a:picLocks noChangeAspect="1"/>
          </p:cNvPicPr>
          <p:nvPr/>
        </p:nvPicPr>
        <p:blipFill>
          <a:blip r:embed="rId2"/>
          <a:stretch>
            <a:fillRect/>
          </a:stretch>
        </p:blipFill>
        <p:spPr>
          <a:xfrm>
            <a:off x="340614" y="1277734"/>
            <a:ext cx="11582920" cy="4303343"/>
          </a:xfrm>
          <a:prstGeom prst="rect">
            <a:avLst/>
          </a:prstGeom>
        </p:spPr>
      </p:pic>
    </p:spTree>
    <p:extLst>
      <p:ext uri="{BB962C8B-B14F-4D97-AF65-F5344CB8AC3E}">
        <p14:creationId xmlns:p14="http://schemas.microsoft.com/office/powerpoint/2010/main" val="4143602549"/>
      </p:ext>
    </p:extLst>
  </p:cSld>
  <p:clrMapOvr>
    <a:masterClrMapping/>
  </p:clrMapOvr>
  <p:transition spd="med">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Standalone Scripting</a:t>
            </a:r>
            <a:endParaRPr lang="en-US" dirty="0"/>
          </a:p>
        </p:txBody>
      </p:sp>
      <p:pic>
        <p:nvPicPr>
          <p:cNvPr id="4" name="Picture 3"/>
          <p:cNvPicPr>
            <a:picLocks noChangeAspect="1"/>
          </p:cNvPicPr>
          <p:nvPr/>
        </p:nvPicPr>
        <p:blipFill>
          <a:blip r:embed="rId2"/>
          <a:stretch>
            <a:fillRect/>
          </a:stretch>
        </p:blipFill>
        <p:spPr>
          <a:xfrm>
            <a:off x="40903" y="988413"/>
            <a:ext cx="6305467" cy="5139933"/>
          </a:xfrm>
          <a:prstGeom prst="rect">
            <a:avLst/>
          </a:prstGeom>
        </p:spPr>
      </p:pic>
      <p:sp>
        <p:nvSpPr>
          <p:cNvPr id="5" name="TextBox 4"/>
          <p:cNvSpPr txBox="1"/>
          <p:nvPr/>
        </p:nvSpPr>
        <p:spPr>
          <a:xfrm>
            <a:off x="6476634" y="988413"/>
            <a:ext cx="5715366" cy="3046988"/>
          </a:xfrm>
          <a:prstGeom prst="rect">
            <a:avLst/>
          </a:prstGeom>
          <a:noFill/>
        </p:spPr>
        <p:txBody>
          <a:bodyPr wrap="square" rtlCol="0">
            <a:spAutoFit/>
          </a:bodyPr>
          <a:lstStyle/>
          <a:p>
            <a:pPr marL="342900" indent="-342900">
              <a:buFont typeface="+mj-lt"/>
              <a:buAutoNum type="arabicPeriod"/>
            </a:pPr>
            <a:r>
              <a:rPr lang="en-US" sz="2400" dirty="0" smtClean="0"/>
              <a:t>Import the needed libraries</a:t>
            </a:r>
          </a:p>
          <a:p>
            <a:pPr marL="342900" indent="-342900">
              <a:buFont typeface="+mj-lt"/>
              <a:buAutoNum type="arabicPeriod"/>
            </a:pPr>
            <a:r>
              <a:rPr lang="en-US" sz="2400" dirty="0" smtClean="0"/>
              <a:t>Provide the FMC IP/hostname</a:t>
            </a:r>
          </a:p>
          <a:p>
            <a:pPr marL="342900" indent="-342900">
              <a:buFont typeface="+mj-lt"/>
              <a:buAutoNum type="arabicPeriod"/>
            </a:pPr>
            <a:r>
              <a:rPr lang="en-US" sz="2400" dirty="0" smtClean="0"/>
              <a:t>Either pass the username/password as arguments when running the script or embed them into the script.</a:t>
            </a:r>
          </a:p>
          <a:p>
            <a:pPr marL="342900" indent="-342900">
              <a:buFont typeface="+mj-lt"/>
              <a:buAutoNum type="arabicPeriod"/>
            </a:pPr>
            <a:r>
              <a:rPr lang="en-US" sz="2400" dirty="0" smtClean="0"/>
              <a:t>Either use/import certificates to communicate with FMC or disable SSL verification (as shown).</a:t>
            </a:r>
          </a:p>
        </p:txBody>
      </p:sp>
    </p:spTree>
    <p:extLst>
      <p:ext uri="{BB962C8B-B14F-4D97-AF65-F5344CB8AC3E}">
        <p14:creationId xmlns:p14="http://schemas.microsoft.com/office/powerpoint/2010/main" val="758864104"/>
      </p:ext>
    </p:extLst>
  </p:cSld>
  <p:clrMapOvr>
    <a:masterClrMapping/>
  </p:clrMapOvr>
  <p:transition spd="med">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Standalone Scripting (cont.)</a:t>
            </a:r>
            <a:endParaRPr lang="en-US" dirty="0"/>
          </a:p>
        </p:txBody>
      </p:sp>
      <p:sp>
        <p:nvSpPr>
          <p:cNvPr id="5" name="TextBox 4"/>
          <p:cNvSpPr txBox="1"/>
          <p:nvPr/>
        </p:nvSpPr>
        <p:spPr>
          <a:xfrm>
            <a:off x="8045144" y="1110343"/>
            <a:ext cx="4146856" cy="3785652"/>
          </a:xfrm>
          <a:prstGeom prst="rect">
            <a:avLst/>
          </a:prstGeom>
          <a:noFill/>
        </p:spPr>
        <p:txBody>
          <a:bodyPr wrap="square" rtlCol="0">
            <a:spAutoFit/>
          </a:bodyPr>
          <a:lstStyle/>
          <a:p>
            <a:pPr marL="342900" indent="-342900">
              <a:buAutoNum type="arabicPeriod" startAt="5"/>
            </a:pPr>
            <a:r>
              <a:rPr lang="en-US" sz="2400" dirty="0" smtClean="0"/>
              <a:t>Configure the API call path with any parameters desired.</a:t>
            </a:r>
          </a:p>
          <a:p>
            <a:pPr marL="342900" indent="-342900">
              <a:buFontTx/>
              <a:buAutoNum type="arabicPeriod" startAt="5"/>
            </a:pPr>
            <a:r>
              <a:rPr lang="en-US" sz="2400" dirty="0" smtClean="0"/>
              <a:t>Like shown in step 4, either </a:t>
            </a:r>
            <a:r>
              <a:rPr lang="en-US" sz="2400" dirty="0"/>
              <a:t>use/import certificates to communicate with FMC or disable SSL verification (as shown).</a:t>
            </a:r>
          </a:p>
          <a:p>
            <a:pPr marL="342900" indent="-342900">
              <a:buAutoNum type="arabicPeriod" startAt="5"/>
            </a:pPr>
            <a:endParaRPr lang="en-US" sz="2400" dirty="0" smtClean="0"/>
          </a:p>
        </p:txBody>
      </p:sp>
      <p:pic>
        <p:nvPicPr>
          <p:cNvPr id="2" name="Picture 1"/>
          <p:cNvPicPr>
            <a:picLocks noChangeAspect="1"/>
          </p:cNvPicPr>
          <p:nvPr/>
        </p:nvPicPr>
        <p:blipFill>
          <a:blip r:embed="rId2"/>
          <a:stretch>
            <a:fillRect/>
          </a:stretch>
        </p:blipFill>
        <p:spPr>
          <a:xfrm>
            <a:off x="64985" y="1110343"/>
            <a:ext cx="7980159" cy="4931228"/>
          </a:xfrm>
          <a:prstGeom prst="rect">
            <a:avLst/>
          </a:prstGeom>
        </p:spPr>
      </p:pic>
    </p:spTree>
    <p:extLst>
      <p:ext uri="{BB962C8B-B14F-4D97-AF65-F5344CB8AC3E}">
        <p14:creationId xmlns:p14="http://schemas.microsoft.com/office/powerpoint/2010/main" val="520804327"/>
      </p:ext>
    </p:extLst>
  </p:cSld>
  <p:clrMapOvr>
    <a:masterClrMapping/>
  </p:clrMapOvr>
  <p:transition spd="med">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Standalone Scripting (cont.)</a:t>
            </a:r>
            <a:endParaRPr lang="en-US" dirty="0"/>
          </a:p>
        </p:txBody>
      </p:sp>
      <p:pic>
        <p:nvPicPr>
          <p:cNvPr id="4" name="Picture 3"/>
          <p:cNvPicPr>
            <a:picLocks noChangeAspect="1"/>
          </p:cNvPicPr>
          <p:nvPr/>
        </p:nvPicPr>
        <p:blipFill>
          <a:blip r:embed="rId2"/>
          <a:stretch>
            <a:fillRect/>
          </a:stretch>
        </p:blipFill>
        <p:spPr>
          <a:xfrm>
            <a:off x="179788" y="789214"/>
            <a:ext cx="11935115" cy="5445573"/>
          </a:xfrm>
          <a:prstGeom prst="rect">
            <a:avLst/>
          </a:prstGeom>
        </p:spPr>
      </p:pic>
    </p:spTree>
    <p:extLst>
      <p:ext uri="{BB962C8B-B14F-4D97-AF65-F5344CB8AC3E}">
        <p14:creationId xmlns:p14="http://schemas.microsoft.com/office/powerpoint/2010/main" val="115972568"/>
      </p:ext>
    </p:extLst>
  </p:cSld>
  <p:clrMapOvr>
    <a:masterClrMapping/>
  </p:clrMapOvr>
  <p:transition spd="med">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Upgrade ASA to FTD Code</a:t>
            </a:r>
            <a:endParaRPr lang="en-US" dirty="0"/>
          </a:p>
        </p:txBody>
      </p:sp>
    </p:spTree>
    <p:extLst>
      <p:ext uri="{BB962C8B-B14F-4D97-AF65-F5344CB8AC3E}">
        <p14:creationId xmlns:p14="http://schemas.microsoft.com/office/powerpoint/2010/main" val="3237243616"/>
      </p:ext>
    </p:extLst>
  </p:cSld>
  <p:clrMapOvr>
    <a:masterClrMapping/>
  </p:clrMapOvr>
  <p:transition spd="slow">
    <p:wip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Caveats</a:t>
            </a:r>
            <a:endParaRPr lang="en-US" dirty="0"/>
          </a:p>
        </p:txBody>
      </p:sp>
      <p:sp>
        <p:nvSpPr>
          <p:cNvPr id="5" name="Content Placeholder 4"/>
          <p:cNvSpPr>
            <a:spLocks noGrp="1"/>
          </p:cNvSpPr>
          <p:nvPr>
            <p:ph idx="4294967295"/>
          </p:nvPr>
        </p:nvSpPr>
        <p:spPr>
          <a:xfrm>
            <a:off x="0" y="1098851"/>
            <a:ext cx="12192000" cy="4746095"/>
          </a:xfrm>
          <a:prstGeom prst="rect">
            <a:avLst/>
          </a:prstGeom>
        </p:spPr>
        <p:txBody>
          <a:bodyPr>
            <a:noAutofit/>
          </a:bodyPr>
          <a:lstStyle/>
          <a:p>
            <a:r>
              <a:rPr lang="pt-BR" sz="2400" dirty="0" smtClean="0"/>
              <a:t>Read the release notes!</a:t>
            </a:r>
          </a:p>
          <a:p>
            <a:r>
              <a:rPr lang="pt-BR" sz="2400" dirty="0" smtClean="0"/>
              <a:t>Supported ASA Platforms:  ASA </a:t>
            </a:r>
            <a:r>
              <a:rPr lang="pt-BR" sz="2400" dirty="0"/>
              <a:t>5506-X, ASA 5506H-X, ASA 5506W-X, ASA 5508-X, ASA 5512-X, ASA 5515-X, ASA 5516-X, ASA 5525-X, ASA 5545-X, and ASA 5555-X</a:t>
            </a:r>
            <a:endParaRPr lang="en-US" sz="2400" dirty="0" smtClean="0"/>
          </a:p>
          <a:p>
            <a:r>
              <a:rPr lang="en-US" sz="2400" dirty="0" smtClean="0"/>
              <a:t>Minimum ASA version: 9.6.1 (or later)</a:t>
            </a:r>
          </a:p>
          <a:p>
            <a:r>
              <a:rPr lang="en-US" sz="2400" dirty="0" smtClean="0"/>
              <a:t>Minimum ROMMON Mode: 1.1.8</a:t>
            </a:r>
          </a:p>
          <a:p>
            <a:pPr marL="0" indent="0">
              <a:buNone/>
            </a:pPr>
            <a:endParaRPr lang="en-US" sz="2400" dirty="0" smtClean="0"/>
          </a:p>
          <a:p>
            <a:pPr marL="0" indent="0">
              <a:buNone/>
            </a:pPr>
            <a:r>
              <a:rPr lang="en-US" sz="2400" dirty="0" smtClean="0"/>
              <a:t>Note: 5585 will NOT support FTD!</a:t>
            </a:r>
          </a:p>
          <a:p>
            <a:pPr marL="0" indent="0">
              <a:buNone/>
            </a:pPr>
            <a:endParaRPr lang="en-US" sz="2400" dirty="0" smtClean="0"/>
          </a:p>
          <a:p>
            <a:pPr marL="0" indent="0">
              <a:buNone/>
            </a:pPr>
            <a:r>
              <a:rPr lang="en-US" sz="2400" dirty="0" smtClean="0">
                <a:solidFill>
                  <a:srgbClr val="FF0000"/>
                </a:solidFill>
              </a:rPr>
              <a:t>Remember this is a complete format and reimage.  All files, codes, images, configs on the ASA will be lost during this process!</a:t>
            </a:r>
            <a:endParaRPr lang="en-US" sz="2400" dirty="0">
              <a:solidFill>
                <a:srgbClr val="FF0000"/>
              </a:solidFill>
            </a:endParaRPr>
          </a:p>
        </p:txBody>
      </p:sp>
    </p:spTree>
    <p:extLst>
      <p:ext uri="{BB962C8B-B14F-4D97-AF65-F5344CB8AC3E}">
        <p14:creationId xmlns:p14="http://schemas.microsoft.com/office/powerpoint/2010/main" val="728786804"/>
      </p:ext>
    </p:extLst>
  </p:cSld>
  <p:clrMapOvr>
    <a:masterClrMapping/>
  </p:clrMapOvr>
  <p:transition spd="med">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Install Boot Image</a:t>
            </a:r>
          </a:p>
        </p:txBody>
      </p:sp>
      <p:pic>
        <p:nvPicPr>
          <p:cNvPr id="3" name="Picture 2"/>
          <p:cNvPicPr/>
          <p:nvPr/>
        </p:nvPicPr>
        <p:blipFill>
          <a:blip r:embed="rId2"/>
          <a:stretch>
            <a:fillRect/>
          </a:stretch>
        </p:blipFill>
        <p:spPr>
          <a:xfrm>
            <a:off x="-1" y="751114"/>
            <a:ext cx="6607629" cy="4860472"/>
          </a:xfrm>
          <a:prstGeom prst="rect">
            <a:avLst/>
          </a:prstGeom>
        </p:spPr>
      </p:pic>
      <p:sp>
        <p:nvSpPr>
          <p:cNvPr id="2" name="TextBox 1"/>
          <p:cNvSpPr txBox="1"/>
          <p:nvPr/>
        </p:nvSpPr>
        <p:spPr>
          <a:xfrm>
            <a:off x="6607627" y="751114"/>
            <a:ext cx="5584373" cy="4524315"/>
          </a:xfrm>
          <a:prstGeom prst="rect">
            <a:avLst/>
          </a:prstGeom>
          <a:noFill/>
        </p:spPr>
        <p:txBody>
          <a:bodyPr wrap="square" rtlCol="0">
            <a:spAutoFit/>
          </a:bodyPr>
          <a:lstStyle/>
          <a:p>
            <a:pPr marL="342900" indent="-342900">
              <a:buFont typeface="+mj-lt"/>
              <a:buAutoNum type="arabicPeriod"/>
            </a:pPr>
            <a:r>
              <a:rPr lang="en-US" sz="2400" dirty="0" smtClean="0"/>
              <a:t>Enter ROMMON</a:t>
            </a:r>
          </a:p>
          <a:p>
            <a:pPr marL="800100" lvl="1" indent="-342900">
              <a:buFont typeface="+mj-lt"/>
              <a:buAutoNum type="arabicPeriod"/>
            </a:pPr>
            <a:r>
              <a:rPr lang="en-US" sz="2400" dirty="0" smtClean="0"/>
              <a:t>Press ESC when prompted.</a:t>
            </a:r>
          </a:p>
          <a:p>
            <a:pPr marL="342900" indent="-342900">
              <a:buFont typeface="+mj-lt"/>
              <a:buAutoNum type="arabicPeriod"/>
            </a:pPr>
            <a:r>
              <a:rPr lang="en-US" sz="2400" dirty="0" smtClean="0"/>
              <a:t>Configure ROMMON Variables</a:t>
            </a:r>
          </a:p>
          <a:p>
            <a:pPr marL="800100" lvl="1" indent="-342900">
              <a:buFont typeface="+mj-lt"/>
              <a:buAutoNum type="arabicPeriod"/>
            </a:pPr>
            <a:r>
              <a:rPr lang="en-US" sz="2400" dirty="0" smtClean="0"/>
              <a:t>“set” will list variables and their values.</a:t>
            </a:r>
          </a:p>
          <a:p>
            <a:pPr marL="800100" lvl="1" indent="-342900">
              <a:buFont typeface="+mj-lt"/>
              <a:buAutoNum type="arabicPeriod"/>
            </a:pPr>
            <a:r>
              <a:rPr lang="en-US" sz="2400" dirty="0" smtClean="0"/>
              <a:t>Variables are </a:t>
            </a:r>
            <a:r>
              <a:rPr lang="en-US" sz="2400" dirty="0" err="1" smtClean="0"/>
              <a:t>CaSe</a:t>
            </a:r>
            <a:r>
              <a:rPr lang="en-US" sz="2400" dirty="0" smtClean="0"/>
              <a:t> </a:t>
            </a:r>
            <a:r>
              <a:rPr lang="en-US" sz="2400" dirty="0" err="1" smtClean="0"/>
              <a:t>SeNsiTiVe</a:t>
            </a:r>
            <a:r>
              <a:rPr lang="en-US" sz="2400" dirty="0" smtClean="0"/>
              <a:t>!</a:t>
            </a:r>
          </a:p>
          <a:p>
            <a:pPr marL="800100" lvl="1" indent="-342900">
              <a:buFont typeface="+mj-lt"/>
              <a:buAutoNum type="arabicPeriod"/>
            </a:pPr>
            <a:r>
              <a:rPr lang="en-US" sz="2400" dirty="0" smtClean="0"/>
              <a:t>There is no “space” between variable, equal sign, and value.</a:t>
            </a:r>
          </a:p>
          <a:p>
            <a:pPr marL="342900" indent="-342900">
              <a:buFont typeface="+mj-lt"/>
              <a:buAutoNum type="arabicPeriod"/>
            </a:pPr>
            <a:r>
              <a:rPr lang="en-US" sz="2400" dirty="0" smtClean="0"/>
              <a:t>“sync” to save changes.</a:t>
            </a:r>
          </a:p>
          <a:p>
            <a:pPr marL="342900" indent="-342900">
              <a:buFont typeface="+mj-lt"/>
              <a:buAutoNum type="arabicPeriod"/>
            </a:pPr>
            <a:r>
              <a:rPr lang="en-US" sz="2400" dirty="0" smtClean="0"/>
              <a:t>Ensure connectivity (i.e. ping) to the TFTP server.</a:t>
            </a:r>
          </a:p>
          <a:p>
            <a:pPr marL="342900" indent="-342900">
              <a:buFont typeface="+mj-lt"/>
              <a:buAutoNum type="arabicPeriod"/>
            </a:pPr>
            <a:endParaRPr lang="en-US" sz="2400" dirty="0"/>
          </a:p>
        </p:txBody>
      </p:sp>
      <p:sp>
        <p:nvSpPr>
          <p:cNvPr id="5" name="TextBox 4"/>
          <p:cNvSpPr txBox="1"/>
          <p:nvPr/>
        </p:nvSpPr>
        <p:spPr>
          <a:xfrm>
            <a:off x="1396532" y="5735386"/>
            <a:ext cx="8003281" cy="369332"/>
          </a:xfrm>
          <a:prstGeom prst="rect">
            <a:avLst/>
          </a:prstGeom>
          <a:noFill/>
        </p:spPr>
        <p:txBody>
          <a:bodyPr wrap="none" rtlCol="0">
            <a:spAutoFit/>
          </a:bodyPr>
          <a:lstStyle/>
          <a:p>
            <a:r>
              <a:rPr lang="en-US" dirty="0" smtClean="0">
                <a:solidFill>
                  <a:srgbClr val="FF0000"/>
                </a:solidFill>
              </a:rPr>
              <a:t>Note: Some ASA appliances require a “.</a:t>
            </a:r>
            <a:r>
              <a:rPr lang="en-US" dirty="0" err="1" smtClean="0">
                <a:solidFill>
                  <a:srgbClr val="FF0000"/>
                </a:solidFill>
              </a:rPr>
              <a:t>cdisk</a:t>
            </a:r>
            <a:r>
              <a:rPr lang="en-US" dirty="0" smtClean="0">
                <a:solidFill>
                  <a:srgbClr val="FF0000"/>
                </a:solidFill>
              </a:rPr>
              <a:t>” file and others use a “.</a:t>
            </a:r>
            <a:r>
              <a:rPr lang="en-US" dirty="0" err="1" smtClean="0">
                <a:solidFill>
                  <a:srgbClr val="FF0000"/>
                </a:solidFill>
              </a:rPr>
              <a:t>lfbff</a:t>
            </a:r>
            <a:r>
              <a:rPr lang="en-US" dirty="0" smtClean="0">
                <a:solidFill>
                  <a:srgbClr val="FF0000"/>
                </a:solidFill>
              </a:rPr>
              <a:t>” file.</a:t>
            </a:r>
            <a:endParaRPr lang="en-US" dirty="0">
              <a:solidFill>
                <a:srgbClr val="FF0000"/>
              </a:solidFill>
            </a:endParaRPr>
          </a:p>
        </p:txBody>
      </p:sp>
    </p:spTree>
    <p:extLst>
      <p:ext uri="{BB962C8B-B14F-4D97-AF65-F5344CB8AC3E}">
        <p14:creationId xmlns:p14="http://schemas.microsoft.com/office/powerpoint/2010/main" val="2655581578"/>
      </p:ext>
    </p:extLst>
  </p:cSld>
  <p:clrMapOvr>
    <a:masterClrMapping/>
  </p:clrMapOvr>
  <p:transition spd="med">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Install Boot </a:t>
            </a:r>
            <a:r>
              <a:rPr lang="en-US" dirty="0" smtClean="0"/>
              <a:t>Image (cont.)</a:t>
            </a:r>
            <a:endParaRPr lang="en-US" dirty="0"/>
          </a:p>
        </p:txBody>
      </p:sp>
      <p:sp>
        <p:nvSpPr>
          <p:cNvPr id="2" name="TextBox 1"/>
          <p:cNvSpPr txBox="1"/>
          <p:nvPr/>
        </p:nvSpPr>
        <p:spPr>
          <a:xfrm>
            <a:off x="7848600" y="870857"/>
            <a:ext cx="4343399" cy="1569660"/>
          </a:xfrm>
          <a:prstGeom prst="rect">
            <a:avLst/>
          </a:prstGeom>
          <a:noFill/>
        </p:spPr>
        <p:txBody>
          <a:bodyPr wrap="square" rtlCol="0">
            <a:spAutoFit/>
          </a:bodyPr>
          <a:lstStyle/>
          <a:p>
            <a:pPr marL="342900" indent="-342900">
              <a:buFont typeface="+mj-lt"/>
              <a:buAutoNum type="arabicPeriod"/>
            </a:pPr>
            <a:r>
              <a:rPr lang="en-US" sz="2400" dirty="0" smtClean="0"/>
              <a:t>Issue “</a:t>
            </a:r>
            <a:r>
              <a:rPr lang="en-US" sz="2400" dirty="0" err="1" smtClean="0"/>
              <a:t>tftpdnld</a:t>
            </a:r>
            <a:r>
              <a:rPr lang="en-US" sz="2400" dirty="0" smtClean="0"/>
              <a:t>” command to start the downloading of the image.</a:t>
            </a:r>
          </a:p>
          <a:p>
            <a:pPr marL="342900" indent="-342900">
              <a:buFont typeface="+mj-lt"/>
              <a:buAutoNum type="arabicPeriod"/>
            </a:pPr>
            <a:endParaRPr lang="en-US" sz="2400" dirty="0"/>
          </a:p>
        </p:txBody>
      </p:sp>
      <p:pic>
        <p:nvPicPr>
          <p:cNvPr id="5" name="Picture 4"/>
          <p:cNvPicPr/>
          <p:nvPr/>
        </p:nvPicPr>
        <p:blipFill>
          <a:blip r:embed="rId2"/>
          <a:stretch>
            <a:fillRect/>
          </a:stretch>
        </p:blipFill>
        <p:spPr>
          <a:xfrm>
            <a:off x="48986" y="870857"/>
            <a:ext cx="7799614" cy="5317672"/>
          </a:xfrm>
          <a:prstGeom prst="rect">
            <a:avLst/>
          </a:prstGeom>
        </p:spPr>
      </p:pic>
    </p:spTree>
    <p:extLst>
      <p:ext uri="{BB962C8B-B14F-4D97-AF65-F5344CB8AC3E}">
        <p14:creationId xmlns:p14="http://schemas.microsoft.com/office/powerpoint/2010/main" val="343466578"/>
      </p:ext>
    </p:extLst>
  </p:cSld>
  <p:clrMapOvr>
    <a:masterClrMapping/>
  </p:clrMapOvr>
  <p:transition spd="med">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Install Boot </a:t>
            </a:r>
            <a:r>
              <a:rPr lang="en-US" dirty="0" smtClean="0"/>
              <a:t>Image (cont.)</a:t>
            </a:r>
            <a:endParaRPr lang="en-US" dirty="0"/>
          </a:p>
        </p:txBody>
      </p:sp>
      <p:sp>
        <p:nvSpPr>
          <p:cNvPr id="2" name="TextBox 1"/>
          <p:cNvSpPr txBox="1"/>
          <p:nvPr/>
        </p:nvSpPr>
        <p:spPr>
          <a:xfrm>
            <a:off x="6585856" y="838200"/>
            <a:ext cx="5606143" cy="5262979"/>
          </a:xfrm>
          <a:prstGeom prst="rect">
            <a:avLst/>
          </a:prstGeom>
          <a:noFill/>
        </p:spPr>
        <p:txBody>
          <a:bodyPr wrap="square" rtlCol="0">
            <a:spAutoFit/>
          </a:bodyPr>
          <a:lstStyle/>
          <a:p>
            <a:pPr marL="342900" indent="-342900">
              <a:buFont typeface="+mj-lt"/>
              <a:buAutoNum type="arabicPeriod"/>
            </a:pPr>
            <a:r>
              <a:rPr lang="en-US" sz="2800" dirty="0" smtClean="0"/>
              <a:t>ASA will reboot.</a:t>
            </a:r>
          </a:p>
          <a:p>
            <a:pPr marL="342900" indent="-342900">
              <a:buFont typeface="+mj-lt"/>
              <a:buAutoNum type="arabicPeriod"/>
            </a:pPr>
            <a:r>
              <a:rPr lang="en-US" sz="2800" dirty="0" smtClean="0"/>
              <a:t>Be ready to press ESC to boot the boot image!!!</a:t>
            </a:r>
          </a:p>
          <a:p>
            <a:endParaRPr lang="en-US" sz="2800" dirty="0"/>
          </a:p>
          <a:p>
            <a:endParaRPr lang="en-US" sz="2800" dirty="0" smtClean="0"/>
          </a:p>
          <a:p>
            <a:r>
              <a:rPr lang="en-US" sz="2800" dirty="0" smtClean="0">
                <a:solidFill>
                  <a:srgbClr val="FF0000"/>
                </a:solidFill>
              </a:rPr>
              <a:t>This is the trickiest part of this upgrade since you have to be ready to press ESC or the ASA will just boot up its standard image and you’ll have to start over!</a:t>
            </a:r>
          </a:p>
          <a:p>
            <a:pPr marL="342900" indent="-342900">
              <a:buFont typeface="+mj-lt"/>
              <a:buAutoNum type="arabicPeriod"/>
            </a:pPr>
            <a:endParaRPr lang="en-US" sz="2800" dirty="0"/>
          </a:p>
        </p:txBody>
      </p:sp>
      <p:pic>
        <p:nvPicPr>
          <p:cNvPr id="6" name="Picture 5"/>
          <p:cNvPicPr/>
          <p:nvPr/>
        </p:nvPicPr>
        <p:blipFill>
          <a:blip r:embed="rId2"/>
          <a:stretch>
            <a:fillRect/>
          </a:stretch>
        </p:blipFill>
        <p:spPr>
          <a:xfrm>
            <a:off x="59871" y="838200"/>
            <a:ext cx="6525986" cy="5323113"/>
          </a:xfrm>
          <a:prstGeom prst="rect">
            <a:avLst/>
          </a:prstGeom>
        </p:spPr>
      </p:pic>
    </p:spTree>
    <p:extLst>
      <p:ext uri="{BB962C8B-B14F-4D97-AF65-F5344CB8AC3E}">
        <p14:creationId xmlns:p14="http://schemas.microsoft.com/office/powerpoint/2010/main" val="3877857894"/>
      </p:ext>
    </p:extLst>
  </p:cSld>
  <p:clrMapOvr>
    <a:masterClrMapping/>
  </p:clrMapOvr>
  <p:transition spd="med">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Install FTD Image</a:t>
            </a:r>
            <a:endParaRPr lang="en-US" dirty="0"/>
          </a:p>
        </p:txBody>
      </p:sp>
      <p:pic>
        <p:nvPicPr>
          <p:cNvPr id="3" name="Picture 2"/>
          <p:cNvPicPr/>
          <p:nvPr/>
        </p:nvPicPr>
        <p:blipFill>
          <a:blip r:embed="rId2"/>
          <a:stretch>
            <a:fillRect/>
          </a:stretch>
        </p:blipFill>
        <p:spPr>
          <a:xfrm>
            <a:off x="65314" y="789214"/>
            <a:ext cx="4974771" cy="5410200"/>
          </a:xfrm>
          <a:prstGeom prst="rect">
            <a:avLst/>
          </a:prstGeom>
        </p:spPr>
      </p:pic>
      <p:sp>
        <p:nvSpPr>
          <p:cNvPr id="2" name="TextBox 1"/>
          <p:cNvSpPr txBox="1"/>
          <p:nvPr/>
        </p:nvSpPr>
        <p:spPr>
          <a:xfrm>
            <a:off x="5040084" y="789214"/>
            <a:ext cx="7151916" cy="2554545"/>
          </a:xfrm>
          <a:prstGeom prst="rect">
            <a:avLst/>
          </a:prstGeom>
          <a:noFill/>
        </p:spPr>
        <p:txBody>
          <a:bodyPr wrap="square" rtlCol="0">
            <a:spAutoFit/>
          </a:bodyPr>
          <a:lstStyle/>
          <a:p>
            <a:pPr marL="342900" indent="-342900">
              <a:buFont typeface="+mj-lt"/>
              <a:buAutoNum type="arabicPeriod"/>
            </a:pPr>
            <a:r>
              <a:rPr lang="en-US" sz="3200" dirty="0" smtClean="0"/>
              <a:t>Issue “setup” command.</a:t>
            </a:r>
          </a:p>
          <a:p>
            <a:pPr marL="342900" indent="-342900">
              <a:buFont typeface="+mj-lt"/>
              <a:buAutoNum type="arabicPeriod"/>
            </a:pPr>
            <a:r>
              <a:rPr lang="en-US" sz="3200" dirty="0" smtClean="0"/>
              <a:t>Fill out questionnaire to provide access to FTP/HTTP server where FTD image resides.</a:t>
            </a:r>
          </a:p>
          <a:p>
            <a:pPr marL="342900" indent="-342900">
              <a:buFont typeface="+mj-lt"/>
              <a:buAutoNum type="arabicPeriod"/>
            </a:pPr>
            <a:r>
              <a:rPr lang="en-US" sz="3200" dirty="0" smtClean="0"/>
              <a:t>Apply changes and reboot.</a:t>
            </a:r>
            <a:endParaRPr lang="en-US" sz="3200" dirty="0"/>
          </a:p>
        </p:txBody>
      </p:sp>
    </p:spTree>
    <p:extLst>
      <p:ext uri="{BB962C8B-B14F-4D97-AF65-F5344CB8AC3E}">
        <p14:creationId xmlns:p14="http://schemas.microsoft.com/office/powerpoint/2010/main" val="2854146833"/>
      </p:ext>
    </p:extLst>
  </p:cSld>
  <p:clrMapOvr>
    <a:masterClrMapping/>
  </p:clrMapOvr>
  <p:transition spd="med">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dmickels\AppData\Local\Temp\SNAGHTML14b86e82.PNG"/>
          <p:cNvPicPr/>
          <p:nvPr/>
        </p:nvPicPr>
        <p:blipFill>
          <a:blip r:embed="rId2">
            <a:extLst>
              <a:ext uri="{28A0092B-C50C-407E-A947-70E740481C1C}">
                <a14:useLocalDpi xmlns:a14="http://schemas.microsoft.com/office/drawing/2010/main" val="0"/>
              </a:ext>
            </a:extLst>
          </a:blip>
          <a:srcRect/>
          <a:stretch>
            <a:fillRect/>
          </a:stretch>
        </p:blipFill>
        <p:spPr bwMode="auto">
          <a:xfrm>
            <a:off x="583686" y="674914"/>
            <a:ext cx="10683027" cy="4571999"/>
          </a:xfrm>
          <a:prstGeom prst="rect">
            <a:avLst/>
          </a:prstGeom>
          <a:noFill/>
          <a:ln>
            <a:noFill/>
          </a:ln>
        </p:spPr>
      </p:pic>
      <p:sp>
        <p:nvSpPr>
          <p:cNvPr id="4" name="Title 3"/>
          <p:cNvSpPr>
            <a:spLocks noGrp="1"/>
          </p:cNvSpPr>
          <p:nvPr>
            <p:ph type="title"/>
          </p:nvPr>
        </p:nvSpPr>
        <p:spPr/>
        <p:txBody>
          <a:bodyPr/>
          <a:lstStyle/>
          <a:p>
            <a:r>
              <a:rPr lang="en-US" dirty="0" smtClean="0"/>
              <a:t>Install FTD Image (cont.)</a:t>
            </a:r>
            <a:endParaRPr lang="en-US" dirty="0"/>
          </a:p>
        </p:txBody>
      </p:sp>
      <p:sp>
        <p:nvSpPr>
          <p:cNvPr id="2" name="TextBox 1"/>
          <p:cNvSpPr txBox="1"/>
          <p:nvPr/>
        </p:nvSpPr>
        <p:spPr>
          <a:xfrm>
            <a:off x="1164771" y="5246913"/>
            <a:ext cx="10101941" cy="1200329"/>
          </a:xfrm>
          <a:prstGeom prst="rect">
            <a:avLst/>
          </a:prstGeom>
          <a:noFill/>
        </p:spPr>
        <p:txBody>
          <a:bodyPr wrap="square" rtlCol="0">
            <a:spAutoFit/>
          </a:bodyPr>
          <a:lstStyle/>
          <a:p>
            <a:pPr marL="342900" indent="-342900">
              <a:buFont typeface="+mj-lt"/>
              <a:buAutoNum type="arabicPeriod"/>
            </a:pPr>
            <a:r>
              <a:rPr lang="en-US" sz="2400" dirty="0" smtClean="0"/>
              <a:t>Issue “system install” command.</a:t>
            </a:r>
          </a:p>
          <a:p>
            <a:pPr marL="342900" indent="-342900">
              <a:buFont typeface="+mj-lt"/>
              <a:buAutoNum type="arabicPeriod"/>
            </a:pPr>
            <a:r>
              <a:rPr lang="en-US" sz="2400" dirty="0" smtClean="0"/>
              <a:t>Confirm erasure.</a:t>
            </a:r>
          </a:p>
          <a:p>
            <a:pPr marL="342900" indent="-342900">
              <a:buFont typeface="+mj-lt"/>
              <a:buAutoNum type="arabicPeriod"/>
            </a:pPr>
            <a:r>
              <a:rPr lang="en-US" sz="2400" dirty="0" smtClean="0"/>
              <a:t>If needed, provide credentials for FTP server.</a:t>
            </a:r>
          </a:p>
        </p:txBody>
      </p:sp>
    </p:spTree>
    <p:extLst>
      <p:ext uri="{BB962C8B-B14F-4D97-AF65-F5344CB8AC3E}">
        <p14:creationId xmlns:p14="http://schemas.microsoft.com/office/powerpoint/2010/main" val="3012568659"/>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NGFW – Rough Packet Flow</a:t>
            </a:r>
            <a:endParaRPr lang="en-US" dirty="0"/>
          </a:p>
        </p:txBody>
      </p:sp>
      <p:sp>
        <p:nvSpPr>
          <p:cNvPr id="3" name="Content Placeholder 2"/>
          <p:cNvSpPr>
            <a:spLocks noGrp="1"/>
          </p:cNvSpPr>
          <p:nvPr>
            <p:ph idx="4294967295"/>
          </p:nvPr>
        </p:nvSpPr>
        <p:spPr>
          <a:xfrm>
            <a:off x="4448000" y="988414"/>
            <a:ext cx="7743999" cy="5121079"/>
          </a:xfrm>
          <a:prstGeom prst="rect">
            <a:avLst/>
          </a:prstGeom>
        </p:spPr>
        <p:txBody>
          <a:bodyPr>
            <a:normAutofit/>
          </a:bodyPr>
          <a:lstStyle/>
          <a:p>
            <a:pPr marL="514350" indent="-514350">
              <a:buFont typeface="+mj-lt"/>
              <a:buAutoNum type="arabicPeriod"/>
            </a:pPr>
            <a:r>
              <a:rPr lang="en-US" sz="2800" dirty="0" smtClean="0"/>
              <a:t>Ingress to firewall</a:t>
            </a:r>
          </a:p>
          <a:p>
            <a:pPr marL="514350" indent="-514350">
              <a:buFont typeface="+mj-lt"/>
              <a:buAutoNum type="arabicPeriod"/>
            </a:pPr>
            <a:r>
              <a:rPr lang="en-US" sz="2800" dirty="0" smtClean="0"/>
              <a:t>Copy packet to IPS for inspection</a:t>
            </a:r>
          </a:p>
          <a:p>
            <a:pPr marL="971550" lvl="1" indent="-514350">
              <a:buFont typeface="+mj-lt"/>
              <a:buAutoNum type="arabicPeriod"/>
            </a:pPr>
            <a:r>
              <a:rPr lang="en-US" sz="2400" dirty="0" smtClean="0"/>
              <a:t>Serialization delay of packet</a:t>
            </a:r>
          </a:p>
          <a:p>
            <a:pPr marL="971550" lvl="1" indent="-514350">
              <a:buFont typeface="+mj-lt"/>
              <a:buAutoNum type="arabicPeriod"/>
            </a:pPr>
            <a:r>
              <a:rPr lang="en-US" sz="2400" dirty="0" smtClean="0"/>
              <a:t>Down protocol stack in firewall and backup stack in IPS</a:t>
            </a:r>
          </a:p>
          <a:p>
            <a:pPr marL="514350" indent="-514350">
              <a:buFont typeface="+mj-lt"/>
              <a:buAutoNum type="arabicPeriod"/>
            </a:pPr>
            <a:r>
              <a:rPr lang="en-US" sz="2800" dirty="0" smtClean="0"/>
              <a:t>Copy packet back to firewall</a:t>
            </a:r>
          </a:p>
          <a:p>
            <a:pPr marL="971550" lvl="1" indent="-514350">
              <a:buFont typeface="+mj-lt"/>
              <a:buAutoNum type="arabicPeriod"/>
            </a:pPr>
            <a:r>
              <a:rPr lang="en-US" sz="2400" dirty="0" smtClean="0"/>
              <a:t>Serialization delay of packet and result</a:t>
            </a:r>
          </a:p>
          <a:p>
            <a:pPr marL="971550" lvl="1" indent="-514350">
              <a:buFont typeface="+mj-lt"/>
              <a:buAutoNum type="arabicPeriod"/>
            </a:pPr>
            <a:r>
              <a:rPr lang="en-US" sz="2400" dirty="0" smtClean="0"/>
              <a:t>Down protocol stack in IPS and backup stack in firewall</a:t>
            </a:r>
          </a:p>
          <a:p>
            <a:pPr marL="514350" indent="-514350">
              <a:buFont typeface="+mj-lt"/>
              <a:buAutoNum type="arabicPeriod"/>
            </a:pPr>
            <a:r>
              <a:rPr lang="en-US" sz="2800" dirty="0" smtClean="0"/>
              <a:t>Egress firewall</a:t>
            </a:r>
            <a:endParaRPr lang="en-US" sz="2800" dirty="0"/>
          </a:p>
        </p:txBody>
      </p:sp>
      <p:pic>
        <p:nvPicPr>
          <p:cNvPr id="4" name="Picture 3"/>
          <p:cNvPicPr>
            <a:picLocks noChangeAspect="1"/>
          </p:cNvPicPr>
          <p:nvPr/>
        </p:nvPicPr>
        <p:blipFill>
          <a:blip r:embed="rId2"/>
          <a:stretch>
            <a:fillRect/>
          </a:stretch>
        </p:blipFill>
        <p:spPr>
          <a:xfrm>
            <a:off x="304800" y="1266145"/>
            <a:ext cx="3374996" cy="4486275"/>
          </a:xfrm>
          <a:prstGeom prst="rect">
            <a:avLst/>
          </a:prstGeom>
        </p:spPr>
      </p:pic>
    </p:spTree>
    <p:extLst>
      <p:ext uri="{BB962C8B-B14F-4D97-AF65-F5344CB8AC3E}">
        <p14:creationId xmlns:p14="http://schemas.microsoft.com/office/powerpoint/2010/main" val="3935008314"/>
      </p:ext>
    </p:extLst>
  </p:cSld>
  <p:clrMapOvr>
    <a:masterClrMapping/>
  </p:clrMapOvr>
  <p:transition spd="med">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Install FTD Image (cont.)</a:t>
            </a:r>
            <a:endParaRPr lang="en-US" dirty="0"/>
          </a:p>
        </p:txBody>
      </p:sp>
      <p:sp>
        <p:nvSpPr>
          <p:cNvPr id="2" name="TextBox 1"/>
          <p:cNvSpPr txBox="1"/>
          <p:nvPr/>
        </p:nvSpPr>
        <p:spPr>
          <a:xfrm>
            <a:off x="8322128" y="1430868"/>
            <a:ext cx="3869871" cy="1384995"/>
          </a:xfrm>
          <a:prstGeom prst="rect">
            <a:avLst/>
          </a:prstGeom>
          <a:noFill/>
        </p:spPr>
        <p:txBody>
          <a:bodyPr wrap="square" rtlCol="0">
            <a:spAutoFit/>
          </a:bodyPr>
          <a:lstStyle/>
          <a:p>
            <a:pPr marL="342900" indent="-342900">
              <a:buFont typeface="+mj-lt"/>
              <a:buAutoNum type="arabicPeriod"/>
            </a:pPr>
            <a:r>
              <a:rPr lang="en-US" sz="2800" dirty="0" smtClean="0"/>
              <a:t>Confirm performing upgrade.</a:t>
            </a:r>
          </a:p>
          <a:p>
            <a:pPr marL="342900" indent="-342900">
              <a:buFont typeface="+mj-lt"/>
              <a:buAutoNum type="arabicPeriod"/>
            </a:pPr>
            <a:r>
              <a:rPr lang="en-US" sz="2800" dirty="0" smtClean="0"/>
              <a:t>Once done, reboot.</a:t>
            </a:r>
          </a:p>
        </p:txBody>
      </p:sp>
      <p:pic>
        <p:nvPicPr>
          <p:cNvPr id="6" name="Picture 5" descr="C:\Users\dmickels\AppData\Local\Temp\SNAGHTML14bd86d4.PNG"/>
          <p:cNvPicPr/>
          <p:nvPr/>
        </p:nvPicPr>
        <p:blipFill>
          <a:blip r:embed="rId2">
            <a:extLst>
              <a:ext uri="{28A0092B-C50C-407E-A947-70E740481C1C}">
                <a14:useLocalDpi xmlns:a14="http://schemas.microsoft.com/office/drawing/2010/main" val="0"/>
              </a:ext>
            </a:extLst>
          </a:blip>
          <a:srcRect/>
          <a:stretch>
            <a:fillRect/>
          </a:stretch>
        </p:blipFill>
        <p:spPr bwMode="auto">
          <a:xfrm>
            <a:off x="70757" y="734786"/>
            <a:ext cx="8251372" cy="5372100"/>
          </a:xfrm>
          <a:prstGeom prst="rect">
            <a:avLst/>
          </a:prstGeom>
          <a:noFill/>
          <a:ln>
            <a:noFill/>
          </a:ln>
        </p:spPr>
      </p:pic>
    </p:spTree>
    <p:extLst>
      <p:ext uri="{BB962C8B-B14F-4D97-AF65-F5344CB8AC3E}">
        <p14:creationId xmlns:p14="http://schemas.microsoft.com/office/powerpoint/2010/main" val="2383947181"/>
      </p:ext>
    </p:extLst>
  </p:cSld>
  <p:clrMapOvr>
    <a:masterClrMapping/>
  </p:clrMapOvr>
  <p:transition spd="med">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Set up Firepower Device Manager</a:t>
            </a:r>
            <a:endParaRPr lang="en-US" dirty="0"/>
          </a:p>
        </p:txBody>
      </p:sp>
    </p:spTree>
    <p:extLst>
      <p:ext uri="{BB962C8B-B14F-4D97-AF65-F5344CB8AC3E}">
        <p14:creationId xmlns:p14="http://schemas.microsoft.com/office/powerpoint/2010/main" val="446834402"/>
      </p:ext>
    </p:extLst>
  </p:cSld>
  <p:clrMapOvr>
    <a:masterClrMapping/>
  </p:clrMapOvr>
  <p:transition spd="slow">
    <p:wip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Firepower Device Manager</a:t>
            </a:r>
            <a:endParaRPr lang="en-US" dirty="0"/>
          </a:p>
        </p:txBody>
      </p:sp>
      <p:sp>
        <p:nvSpPr>
          <p:cNvPr id="3" name="TextBox 2"/>
          <p:cNvSpPr txBox="1"/>
          <p:nvPr/>
        </p:nvSpPr>
        <p:spPr>
          <a:xfrm>
            <a:off x="4501242" y="1430868"/>
            <a:ext cx="7690757"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On box/locally managed</a:t>
            </a:r>
          </a:p>
          <a:p>
            <a:pPr marL="285750" indent="-285750">
              <a:buFont typeface="Arial" panose="020B0604020202020204" pitchFamily="34" charset="0"/>
              <a:buChar char="•"/>
            </a:pPr>
            <a:r>
              <a:rPr lang="en-US" sz="2800" dirty="0" smtClean="0"/>
              <a:t>Use when no FMC is available/reachable.</a:t>
            </a:r>
          </a:p>
          <a:p>
            <a:pPr marL="285750" indent="-285750">
              <a:buFont typeface="Arial" panose="020B0604020202020204" pitchFamily="34" charset="0"/>
              <a:buChar char="•"/>
            </a:pPr>
            <a:r>
              <a:rPr lang="en-US" sz="2800" dirty="0" smtClean="0"/>
              <a:t>Switching from “locally managed” to “FMC managed” WILL erase the local configuration!</a:t>
            </a:r>
          </a:p>
          <a:p>
            <a:pPr marL="285750" indent="-285750">
              <a:buFont typeface="Arial" panose="020B0604020202020204" pitchFamily="34" charset="0"/>
              <a:buChar char="•"/>
            </a:pPr>
            <a:endParaRPr lang="en-US" sz="2800" dirty="0"/>
          </a:p>
        </p:txBody>
      </p:sp>
      <p:pic>
        <p:nvPicPr>
          <p:cNvPr id="4" name="Picture 3"/>
          <p:cNvPicPr>
            <a:picLocks noChangeAspect="1"/>
          </p:cNvPicPr>
          <p:nvPr/>
        </p:nvPicPr>
        <p:blipFill>
          <a:blip r:embed="rId2"/>
          <a:stretch>
            <a:fillRect/>
          </a:stretch>
        </p:blipFill>
        <p:spPr>
          <a:xfrm>
            <a:off x="48986" y="782981"/>
            <a:ext cx="4452257" cy="5394706"/>
          </a:xfrm>
          <a:prstGeom prst="rect">
            <a:avLst/>
          </a:prstGeom>
        </p:spPr>
      </p:pic>
    </p:spTree>
    <p:extLst>
      <p:ext uri="{BB962C8B-B14F-4D97-AF65-F5344CB8AC3E}">
        <p14:creationId xmlns:p14="http://schemas.microsoft.com/office/powerpoint/2010/main" val="294936679"/>
      </p:ext>
    </p:extLst>
  </p:cSld>
  <p:clrMapOvr>
    <a:masterClrMapping/>
  </p:clrMapOvr>
  <p:transition spd="med">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the GUI</a:t>
            </a:r>
            <a:endParaRPr lang="en-US" dirty="0"/>
          </a:p>
        </p:txBody>
      </p:sp>
      <p:sp>
        <p:nvSpPr>
          <p:cNvPr id="3" name="TextBox 2"/>
          <p:cNvSpPr txBox="1"/>
          <p:nvPr/>
        </p:nvSpPr>
        <p:spPr>
          <a:xfrm>
            <a:off x="7957456" y="1430868"/>
            <a:ext cx="4234544"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Access, via HTTPS, the device’s management IP.</a:t>
            </a:r>
          </a:p>
          <a:p>
            <a:pPr marL="285750" indent="-285750">
              <a:buFont typeface="Arial" panose="020B0604020202020204" pitchFamily="34" charset="0"/>
              <a:buChar char="•"/>
            </a:pPr>
            <a:r>
              <a:rPr lang="en-US" sz="2800" dirty="0" smtClean="0"/>
              <a:t>Log in using admin account. (By default this is admin/Admin123.)</a:t>
            </a:r>
            <a:endParaRPr lang="en-US" sz="2800" dirty="0"/>
          </a:p>
        </p:txBody>
      </p:sp>
      <p:pic>
        <p:nvPicPr>
          <p:cNvPr id="5" name="Picture 4"/>
          <p:cNvPicPr/>
          <p:nvPr/>
        </p:nvPicPr>
        <p:blipFill>
          <a:blip r:embed="rId2"/>
          <a:stretch>
            <a:fillRect/>
          </a:stretch>
        </p:blipFill>
        <p:spPr>
          <a:xfrm>
            <a:off x="65313" y="745671"/>
            <a:ext cx="7892143" cy="5404758"/>
          </a:xfrm>
          <a:prstGeom prst="rect">
            <a:avLst/>
          </a:prstGeom>
        </p:spPr>
      </p:pic>
    </p:spTree>
    <p:extLst>
      <p:ext uri="{BB962C8B-B14F-4D97-AF65-F5344CB8AC3E}">
        <p14:creationId xmlns:p14="http://schemas.microsoft.com/office/powerpoint/2010/main" val="1702725273"/>
      </p:ext>
    </p:extLst>
  </p:cSld>
  <p:clrMapOvr>
    <a:masterClrMapping/>
  </p:clrMapOvr>
  <p:transition spd="med">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the Defaults, or not.</a:t>
            </a:r>
            <a:endParaRPr lang="en-US" dirty="0"/>
          </a:p>
        </p:txBody>
      </p:sp>
      <p:sp>
        <p:nvSpPr>
          <p:cNvPr id="3" name="TextBox 2"/>
          <p:cNvSpPr txBox="1"/>
          <p:nvPr/>
        </p:nvSpPr>
        <p:spPr>
          <a:xfrm>
            <a:off x="7522029" y="914400"/>
            <a:ext cx="4669971" cy="4708981"/>
          </a:xfrm>
          <a:prstGeom prst="rect">
            <a:avLst/>
          </a:prstGeom>
          <a:noFill/>
        </p:spPr>
        <p:txBody>
          <a:bodyPr wrap="square" rtlCol="0">
            <a:spAutoFit/>
          </a:bodyPr>
          <a:lstStyle/>
          <a:p>
            <a:pPr algn="ctr"/>
            <a:r>
              <a:rPr lang="en-US" sz="2000" b="1" dirty="0" smtClean="0"/>
              <a:t>The Defaults</a:t>
            </a:r>
          </a:p>
          <a:p>
            <a:pPr marL="285750" indent="-285750">
              <a:buFont typeface="Arial" panose="020B0604020202020204" pitchFamily="34" charset="0"/>
              <a:buChar char="•"/>
            </a:pPr>
            <a:r>
              <a:rPr lang="en-US" sz="2000" dirty="0" smtClean="0"/>
              <a:t>Interfaces:</a:t>
            </a:r>
          </a:p>
          <a:p>
            <a:pPr marL="742950" lvl="1" indent="-285750">
              <a:buFont typeface="Arial" panose="020B0604020202020204" pitchFamily="34" charset="0"/>
              <a:buChar char="•"/>
            </a:pPr>
            <a:r>
              <a:rPr lang="en-US" sz="2000" dirty="0" smtClean="0"/>
              <a:t>0/1 is “inside”</a:t>
            </a:r>
          </a:p>
          <a:p>
            <a:pPr marL="742950" lvl="1" indent="-285750">
              <a:buFont typeface="Arial" panose="020B0604020202020204" pitchFamily="34" charset="0"/>
              <a:buChar char="•"/>
            </a:pPr>
            <a:r>
              <a:rPr lang="en-US" sz="2000" dirty="0" smtClean="0"/>
              <a:t>0/2 is “outside”</a:t>
            </a:r>
          </a:p>
          <a:p>
            <a:pPr marL="742950" lvl="1" indent="-285750">
              <a:buFont typeface="Arial" panose="020B0604020202020204" pitchFamily="34" charset="0"/>
              <a:buChar char="•"/>
            </a:pPr>
            <a:r>
              <a:rPr lang="en-US" sz="2000" dirty="0" smtClean="0"/>
              <a:t>Management is assumed to be on “inside” LAN.</a:t>
            </a:r>
          </a:p>
          <a:p>
            <a:pPr marL="285750" indent="-285750">
              <a:buFont typeface="Arial" panose="020B0604020202020204" pitchFamily="34" charset="0"/>
              <a:buChar char="•"/>
            </a:pPr>
            <a:r>
              <a:rPr lang="en-US" sz="2000" dirty="0" smtClean="0"/>
              <a:t>IPs:</a:t>
            </a:r>
          </a:p>
          <a:p>
            <a:pPr marL="742950" lvl="1" indent="-285750">
              <a:buFont typeface="Arial" panose="020B0604020202020204" pitchFamily="34" charset="0"/>
              <a:buChar char="•"/>
            </a:pPr>
            <a:r>
              <a:rPr lang="en-US" sz="2000" dirty="0" smtClean="0"/>
              <a:t>Management: 192.168.45.45</a:t>
            </a:r>
          </a:p>
          <a:p>
            <a:pPr marL="742950" lvl="1" indent="-285750">
              <a:buFont typeface="Arial" panose="020B0604020202020204" pitchFamily="34" charset="0"/>
              <a:buChar char="•"/>
            </a:pPr>
            <a:r>
              <a:rPr lang="en-US" sz="2000" dirty="0" smtClean="0"/>
              <a:t>Inside: 192.168.45.0/24</a:t>
            </a:r>
          </a:p>
          <a:p>
            <a:pPr marL="742950" lvl="1" indent="-285750">
              <a:buFont typeface="Arial" panose="020B0604020202020204" pitchFamily="34" charset="0"/>
              <a:buChar char="•"/>
            </a:pPr>
            <a:r>
              <a:rPr lang="en-US" sz="2000" dirty="0" smtClean="0"/>
              <a:t>Outside: DHCP</a:t>
            </a:r>
          </a:p>
          <a:p>
            <a:pPr marL="285750" indent="-285750">
              <a:buFont typeface="Arial" panose="020B0604020202020204" pitchFamily="34" charset="0"/>
              <a:buChar char="•"/>
            </a:pPr>
            <a:r>
              <a:rPr lang="en-US" sz="2000" dirty="0" smtClean="0"/>
              <a:t>DHCP Pool</a:t>
            </a:r>
          </a:p>
          <a:p>
            <a:pPr marL="742950" lvl="1" indent="-285750">
              <a:buFont typeface="Arial" panose="020B0604020202020204" pitchFamily="34" charset="0"/>
              <a:buChar char="•"/>
            </a:pPr>
            <a:r>
              <a:rPr lang="en-US" sz="2000" dirty="0" smtClean="0"/>
              <a:t>192.168.45.0/24 pool for “inside”.</a:t>
            </a:r>
          </a:p>
          <a:p>
            <a:pPr marL="285750" indent="-285750">
              <a:buFont typeface="Arial" panose="020B0604020202020204" pitchFamily="34" charset="0"/>
              <a:buChar char="•"/>
            </a:pPr>
            <a:r>
              <a:rPr lang="en-US" sz="2000" dirty="0" smtClean="0"/>
              <a:t>Accounts:</a:t>
            </a:r>
          </a:p>
          <a:p>
            <a:pPr marL="742950" lvl="1" indent="-285750">
              <a:buFont typeface="Arial" panose="020B0604020202020204" pitchFamily="34" charset="0"/>
              <a:buChar char="•"/>
            </a:pPr>
            <a:r>
              <a:rPr lang="en-US" sz="2000" dirty="0"/>
              <a:t>a</a:t>
            </a:r>
            <a:r>
              <a:rPr lang="en-US" sz="2000" dirty="0" smtClean="0"/>
              <a:t>dmin/Admin123</a:t>
            </a:r>
          </a:p>
          <a:p>
            <a:pPr marL="285750" indent="-285750">
              <a:buFont typeface="Arial" panose="020B0604020202020204" pitchFamily="34" charset="0"/>
              <a:buChar char="•"/>
            </a:pPr>
            <a:endParaRPr lang="en-US" sz="2000" dirty="0"/>
          </a:p>
        </p:txBody>
      </p:sp>
      <p:pic>
        <p:nvPicPr>
          <p:cNvPr id="6" name="Picture 5"/>
          <p:cNvPicPr/>
          <p:nvPr/>
        </p:nvPicPr>
        <p:blipFill>
          <a:blip r:embed="rId2"/>
          <a:stretch>
            <a:fillRect/>
          </a:stretch>
        </p:blipFill>
        <p:spPr>
          <a:xfrm>
            <a:off x="97971" y="914400"/>
            <a:ext cx="7424058" cy="4386943"/>
          </a:xfrm>
          <a:prstGeom prst="rect">
            <a:avLst/>
          </a:prstGeom>
        </p:spPr>
      </p:pic>
      <p:sp>
        <p:nvSpPr>
          <p:cNvPr id="4" name="TextBox 3"/>
          <p:cNvSpPr txBox="1"/>
          <p:nvPr/>
        </p:nvSpPr>
        <p:spPr>
          <a:xfrm>
            <a:off x="97971" y="5301343"/>
            <a:ext cx="7424058" cy="400110"/>
          </a:xfrm>
          <a:prstGeom prst="rect">
            <a:avLst/>
          </a:prstGeom>
          <a:noFill/>
        </p:spPr>
        <p:txBody>
          <a:bodyPr wrap="square" rtlCol="0">
            <a:spAutoFit/>
          </a:bodyPr>
          <a:lstStyle/>
          <a:p>
            <a:pPr algn="ctr"/>
            <a:r>
              <a:rPr lang="en-US" sz="2000" dirty="0" smtClean="0">
                <a:solidFill>
                  <a:srgbClr val="FF0000"/>
                </a:solidFill>
              </a:rPr>
              <a:t>Note: Click “Skip device setup” to build it to your design.</a:t>
            </a:r>
            <a:endParaRPr lang="en-US" sz="2000" dirty="0">
              <a:solidFill>
                <a:srgbClr val="FF0000"/>
              </a:solidFill>
            </a:endParaRPr>
          </a:p>
        </p:txBody>
      </p:sp>
    </p:spTree>
    <p:extLst>
      <p:ext uri="{BB962C8B-B14F-4D97-AF65-F5344CB8AC3E}">
        <p14:creationId xmlns:p14="http://schemas.microsoft.com/office/powerpoint/2010/main" val="3146841164"/>
      </p:ext>
    </p:extLst>
  </p:cSld>
  <p:clrMapOvr>
    <a:masterClrMapping/>
  </p:clrMapOvr>
  <p:transition spd="med">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Eval</a:t>
            </a:r>
            <a:r>
              <a:rPr lang="en-US" dirty="0" smtClean="0"/>
              <a:t> Licensing</a:t>
            </a:r>
            <a:endParaRPr lang="en-US" dirty="0"/>
          </a:p>
        </p:txBody>
      </p:sp>
      <p:pic>
        <p:nvPicPr>
          <p:cNvPr id="7" name="Picture 6"/>
          <p:cNvPicPr/>
          <p:nvPr/>
        </p:nvPicPr>
        <p:blipFill>
          <a:blip r:embed="rId2"/>
          <a:stretch>
            <a:fillRect/>
          </a:stretch>
        </p:blipFill>
        <p:spPr>
          <a:xfrm>
            <a:off x="952500" y="772886"/>
            <a:ext cx="10281557" cy="5361214"/>
          </a:xfrm>
          <a:prstGeom prst="rect">
            <a:avLst/>
          </a:prstGeom>
        </p:spPr>
      </p:pic>
    </p:spTree>
    <p:extLst>
      <p:ext uri="{BB962C8B-B14F-4D97-AF65-F5344CB8AC3E}">
        <p14:creationId xmlns:p14="http://schemas.microsoft.com/office/powerpoint/2010/main" val="1463299662"/>
      </p:ext>
    </p:extLst>
  </p:cSld>
  <p:clrMapOvr>
    <a:masterClrMapping/>
  </p:clrMapOvr>
  <p:transition spd="med">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Disable DHCP and Remove DHCP Pool</a:t>
            </a:r>
            <a:endParaRPr lang="en-US" dirty="0"/>
          </a:p>
        </p:txBody>
      </p:sp>
      <p:pic>
        <p:nvPicPr>
          <p:cNvPr id="4" name="Picture 3"/>
          <p:cNvPicPr/>
          <p:nvPr/>
        </p:nvPicPr>
        <p:blipFill>
          <a:blip r:embed="rId2"/>
          <a:stretch>
            <a:fillRect/>
          </a:stretch>
        </p:blipFill>
        <p:spPr>
          <a:xfrm>
            <a:off x="244929" y="805544"/>
            <a:ext cx="4692832" cy="5287686"/>
          </a:xfrm>
          <a:prstGeom prst="rect">
            <a:avLst/>
          </a:prstGeom>
        </p:spPr>
      </p:pic>
      <p:pic>
        <p:nvPicPr>
          <p:cNvPr id="5" name="Picture 4"/>
          <p:cNvPicPr/>
          <p:nvPr/>
        </p:nvPicPr>
        <p:blipFill>
          <a:blip r:embed="rId3"/>
          <a:stretch>
            <a:fillRect/>
          </a:stretch>
        </p:blipFill>
        <p:spPr>
          <a:xfrm>
            <a:off x="5436490" y="1899557"/>
            <a:ext cx="6630324" cy="3002633"/>
          </a:xfrm>
          <a:prstGeom prst="rect">
            <a:avLst/>
          </a:prstGeom>
        </p:spPr>
      </p:pic>
    </p:spTree>
    <p:extLst>
      <p:ext uri="{BB962C8B-B14F-4D97-AF65-F5344CB8AC3E}">
        <p14:creationId xmlns:p14="http://schemas.microsoft.com/office/powerpoint/2010/main" val="942544328"/>
      </p:ext>
    </p:extLst>
  </p:cSld>
  <p:clrMapOvr>
    <a:masterClrMapping/>
  </p:clrMapOvr>
  <p:transition spd="med">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Configure to your liking</a:t>
            </a:r>
            <a:endParaRPr lang="en-US" dirty="0"/>
          </a:p>
        </p:txBody>
      </p:sp>
      <p:sp>
        <p:nvSpPr>
          <p:cNvPr id="3" name="TextBox 2"/>
          <p:cNvSpPr txBox="1"/>
          <p:nvPr/>
        </p:nvSpPr>
        <p:spPr>
          <a:xfrm>
            <a:off x="0" y="819491"/>
            <a:ext cx="12143014"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Set data plane interface names.</a:t>
            </a:r>
          </a:p>
          <a:p>
            <a:pPr marL="285750" indent="-285750">
              <a:buFont typeface="Arial" panose="020B0604020202020204" pitchFamily="34" charset="0"/>
              <a:buChar char="•"/>
            </a:pPr>
            <a:r>
              <a:rPr lang="en-US" sz="2400" dirty="0" smtClean="0"/>
              <a:t>Set data plane interface IPs.</a:t>
            </a:r>
          </a:p>
          <a:p>
            <a:pPr marL="285750" indent="-285750">
              <a:buFont typeface="Arial" panose="020B0604020202020204" pitchFamily="34" charset="0"/>
              <a:buChar char="•"/>
            </a:pPr>
            <a:r>
              <a:rPr lang="en-US" sz="2400" dirty="0" smtClean="0"/>
              <a:t>Configure routing. (Default route at least if no DHCP for “outside”.)</a:t>
            </a:r>
          </a:p>
          <a:p>
            <a:pPr marL="285750" indent="-285750">
              <a:buFont typeface="Arial" panose="020B0604020202020204" pitchFamily="34" charset="0"/>
              <a:buChar char="•"/>
            </a:pPr>
            <a:r>
              <a:rPr lang="en-US" sz="2400" dirty="0" smtClean="0"/>
              <a:t>Assign interfaces to zones.</a:t>
            </a:r>
          </a:p>
          <a:p>
            <a:pPr marL="285750" indent="-285750">
              <a:buFont typeface="Arial" panose="020B0604020202020204" pitchFamily="34" charset="0"/>
              <a:buChar char="•"/>
            </a:pPr>
            <a:r>
              <a:rPr lang="en-US" sz="2400" dirty="0" smtClean="0"/>
              <a:t>Configure NAT.</a:t>
            </a:r>
          </a:p>
          <a:p>
            <a:endParaRPr lang="en-US" sz="2400" dirty="0" smtClean="0"/>
          </a:p>
          <a:p>
            <a:r>
              <a:rPr lang="en-US" sz="2400" dirty="0" smtClean="0"/>
              <a:t>Don’t forget to Deploy!</a:t>
            </a:r>
          </a:p>
        </p:txBody>
      </p:sp>
      <p:pic>
        <p:nvPicPr>
          <p:cNvPr id="6" name="Picture 5"/>
          <p:cNvPicPr/>
          <p:nvPr/>
        </p:nvPicPr>
        <p:blipFill>
          <a:blip r:embed="rId2"/>
          <a:stretch>
            <a:fillRect/>
          </a:stretch>
        </p:blipFill>
        <p:spPr>
          <a:xfrm>
            <a:off x="4160748" y="2681892"/>
            <a:ext cx="5592852" cy="3593721"/>
          </a:xfrm>
          <a:prstGeom prst="rect">
            <a:avLst/>
          </a:prstGeom>
        </p:spPr>
      </p:pic>
    </p:spTree>
    <p:extLst>
      <p:ext uri="{BB962C8B-B14F-4D97-AF65-F5344CB8AC3E}">
        <p14:creationId xmlns:p14="http://schemas.microsoft.com/office/powerpoint/2010/main" val="1869523369"/>
      </p:ext>
    </p:extLst>
  </p:cSld>
  <p:clrMapOvr>
    <a:masterClrMapping/>
  </p:clrMapOvr>
  <p:transition spd="med">
    <p:fade/>
  </p:transition>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Cisco </a:t>
            </a:r>
            <a:r>
              <a:rPr lang="en-US" dirty="0" err="1" smtClean="0"/>
              <a:t>Healthcheck</a:t>
            </a:r>
            <a:r>
              <a:rPr lang="en-US" dirty="0" smtClean="0"/>
              <a:t> and Tuning Services</a:t>
            </a:r>
            <a:endParaRPr lang="en-US" dirty="0"/>
          </a:p>
        </p:txBody>
      </p:sp>
    </p:spTree>
    <p:extLst>
      <p:ext uri="{BB962C8B-B14F-4D97-AF65-F5344CB8AC3E}">
        <p14:creationId xmlns:p14="http://schemas.microsoft.com/office/powerpoint/2010/main" val="2203993451"/>
      </p:ext>
    </p:extLst>
  </p:cSld>
  <p:clrMapOvr>
    <a:masterClrMapping/>
  </p:clrMapOvr>
  <p:transition spd="slow">
    <p:wipe/>
  </p:transition>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583688" y="455085"/>
            <a:ext cx="11127317" cy="500879"/>
          </a:xfrm>
        </p:spPr>
        <p:txBody>
          <a:bodyPr>
            <a:normAutofit/>
          </a:bodyPr>
          <a:lstStyle/>
          <a:p>
            <a:r>
              <a:rPr lang="en-US" sz="3000" dirty="0"/>
              <a:t>Cisco </a:t>
            </a:r>
            <a:r>
              <a:rPr lang="en-US" sz="3000" dirty="0" err="1"/>
              <a:t>Healthcheck</a:t>
            </a:r>
            <a:r>
              <a:rPr lang="en-US" sz="3000" dirty="0"/>
              <a:t> &amp; Tuning Services – Subject Matter </a:t>
            </a:r>
            <a:r>
              <a:rPr lang="en-US" sz="3000" dirty="0" smtClean="0"/>
              <a:t>Expert</a:t>
            </a:r>
            <a:endParaRPr lang="en-US" sz="3000" dirty="0"/>
          </a:p>
        </p:txBody>
      </p:sp>
      <p:graphicFrame>
        <p:nvGraphicFramePr>
          <p:cNvPr id="5" name="Table 4"/>
          <p:cNvGraphicFramePr>
            <a:graphicFrameLocks noGrp="1"/>
          </p:cNvGraphicFramePr>
          <p:nvPr>
            <p:extLst>
              <p:ext uri="{D42A27DB-BD31-4B8C-83A1-F6EECF244321}">
                <p14:modId xmlns:p14="http://schemas.microsoft.com/office/powerpoint/2010/main" val="3845275145"/>
              </p:ext>
            </p:extLst>
          </p:nvPr>
        </p:nvGraphicFramePr>
        <p:xfrm>
          <a:off x="889545" y="955964"/>
          <a:ext cx="10515601" cy="1747584"/>
        </p:xfrm>
        <a:graphic>
          <a:graphicData uri="http://schemas.openxmlformats.org/drawingml/2006/table">
            <a:tbl>
              <a:tblPr firstRow="1" bandRow="1">
                <a:tableStyleId>{5C22544A-7EE6-4342-B048-85BDC9FD1C3A}</a:tableStyleId>
              </a:tblPr>
              <a:tblGrid>
                <a:gridCol w="3395745">
                  <a:extLst>
                    <a:ext uri="{9D8B030D-6E8A-4147-A177-3AD203B41FA5}">
                      <a16:colId xmlns:a16="http://schemas.microsoft.com/office/drawing/2014/main" val="20000"/>
                    </a:ext>
                  </a:extLst>
                </a:gridCol>
                <a:gridCol w="3395745">
                  <a:extLst>
                    <a:ext uri="{9D8B030D-6E8A-4147-A177-3AD203B41FA5}">
                      <a16:colId xmlns:a16="http://schemas.microsoft.com/office/drawing/2014/main" val="20001"/>
                    </a:ext>
                  </a:extLst>
                </a:gridCol>
                <a:gridCol w="1334738">
                  <a:extLst>
                    <a:ext uri="{9D8B030D-6E8A-4147-A177-3AD203B41FA5}">
                      <a16:colId xmlns:a16="http://schemas.microsoft.com/office/drawing/2014/main" val="20002"/>
                    </a:ext>
                  </a:extLst>
                </a:gridCol>
                <a:gridCol w="910801">
                  <a:extLst>
                    <a:ext uri="{9D8B030D-6E8A-4147-A177-3AD203B41FA5}">
                      <a16:colId xmlns:a16="http://schemas.microsoft.com/office/drawing/2014/main" val="20003"/>
                    </a:ext>
                  </a:extLst>
                </a:gridCol>
                <a:gridCol w="1478572">
                  <a:extLst>
                    <a:ext uri="{9D8B030D-6E8A-4147-A177-3AD203B41FA5}">
                      <a16:colId xmlns:a16="http://schemas.microsoft.com/office/drawing/2014/main" val="20004"/>
                    </a:ext>
                  </a:extLst>
                </a:gridCol>
              </a:tblGrid>
              <a:tr h="362692">
                <a:tc>
                  <a:txBody>
                    <a:bodyPr/>
                    <a:lstStyle/>
                    <a:p>
                      <a:r>
                        <a:rPr lang="en-US" dirty="0" smtClean="0"/>
                        <a:t>Product SKU (applicable)</a:t>
                      </a:r>
                      <a:endParaRPr lang="en-US" dirty="0"/>
                    </a:p>
                  </a:txBody>
                  <a:tcPr/>
                </a:tc>
                <a:tc>
                  <a:txBody>
                    <a:bodyPr/>
                    <a:lstStyle/>
                    <a:p>
                      <a:r>
                        <a:rPr lang="en-US" dirty="0" smtClean="0"/>
                        <a:t>Services SKU (s)</a:t>
                      </a:r>
                      <a:endParaRPr lang="en-US" dirty="0"/>
                    </a:p>
                  </a:txBody>
                  <a:tcPr/>
                </a:tc>
                <a:tc>
                  <a:txBody>
                    <a:bodyPr/>
                    <a:lstStyle/>
                    <a:p>
                      <a:r>
                        <a:rPr lang="en-US" dirty="0" smtClean="0"/>
                        <a:t>Segment</a:t>
                      </a:r>
                      <a:endParaRPr lang="en-US" dirty="0"/>
                    </a:p>
                  </a:txBody>
                  <a:tcPr/>
                </a:tc>
                <a:tc>
                  <a:txBody>
                    <a:bodyPr/>
                    <a:lstStyle/>
                    <a:p>
                      <a:r>
                        <a:rPr lang="en-US" dirty="0" smtClean="0"/>
                        <a:t>Geo </a:t>
                      </a:r>
                      <a:endParaRPr lang="en-US" dirty="0"/>
                    </a:p>
                  </a:txBody>
                  <a:tcPr/>
                </a:tc>
                <a:tc>
                  <a:txBody>
                    <a:bodyPr/>
                    <a:lstStyle/>
                    <a:p>
                      <a:r>
                        <a:rPr lang="en-US" dirty="0" smtClean="0"/>
                        <a:t>Lifecycle</a:t>
                      </a:r>
                      <a:endParaRPr lang="en-US" dirty="0"/>
                    </a:p>
                  </a:txBody>
                  <a:tcPr/>
                </a:tc>
                <a:extLst>
                  <a:ext uri="{0D108BD9-81ED-4DB2-BD59-A6C34878D82A}">
                    <a16:rowId xmlns:a16="http://schemas.microsoft.com/office/drawing/2014/main" val="10000"/>
                  </a:ext>
                </a:extLst>
              </a:tr>
              <a:tr h="134146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All security Products</a:t>
                      </a:r>
                    </a:p>
                  </a:txBody>
                  <a:tcPr/>
                </a:tc>
                <a:tc>
                  <a:txBody>
                    <a:bodyPr/>
                    <a:lstStyle/>
                    <a:p>
                      <a:r>
                        <a:rPr lang="en-US" sz="1200" dirty="0" smtClean="0">
                          <a:effectLst/>
                        </a:rPr>
                        <a:t>ASF-CORE-G-SSME1L (AMER – Travel </a:t>
                      </a:r>
                      <a:r>
                        <a:rPr lang="en-US" sz="1200" dirty="0" err="1" smtClean="0">
                          <a:effectLst/>
                        </a:rPr>
                        <a:t>Inc</a:t>
                      </a:r>
                      <a:r>
                        <a:rPr lang="en-US" sz="1200" dirty="0" smtClean="0">
                          <a:effectLst/>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ASF-CORE-G-SSME1W (APJC &amp;</a:t>
                      </a:r>
                      <a:r>
                        <a:rPr lang="en-US" sz="1200" baseline="0" dirty="0" smtClean="0">
                          <a:effectLst/>
                        </a:rPr>
                        <a:t> EMEA, No Travel)</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ASF-CORE-G-SSME1I</a:t>
                      </a:r>
                      <a:r>
                        <a:rPr lang="en-US" sz="1200" baseline="0" dirty="0" smtClean="0">
                          <a:effectLst/>
                        </a:rPr>
                        <a:t> </a:t>
                      </a:r>
                      <a:r>
                        <a:rPr lang="en-US" sz="1200" dirty="0" smtClean="0">
                          <a:effectLst/>
                        </a:rPr>
                        <a:t> (APJC &amp;</a:t>
                      </a:r>
                      <a:r>
                        <a:rPr lang="en-US" sz="1200" baseline="0" dirty="0" smtClean="0">
                          <a:effectLst/>
                        </a:rPr>
                        <a:t> EMEA, International Travel)</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effectLst/>
                        </a:rPr>
                        <a:t>Transactional</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AS-SEC-SME</a:t>
                      </a:r>
                    </a:p>
                  </a:txBody>
                  <a:tcPr/>
                </a:tc>
                <a:tc>
                  <a:txBody>
                    <a:bodyPr/>
                    <a:lstStyle/>
                    <a:p>
                      <a:r>
                        <a:rPr lang="en-US" sz="1200" dirty="0" smtClean="0"/>
                        <a:t>All</a:t>
                      </a:r>
                      <a:endParaRPr lang="en-US" sz="1200" dirty="0"/>
                    </a:p>
                  </a:txBody>
                  <a:tcPr/>
                </a:tc>
                <a:tc>
                  <a:txBody>
                    <a:bodyPr/>
                    <a:lstStyle/>
                    <a:p>
                      <a:r>
                        <a:rPr lang="en-US" sz="1200" dirty="0" smtClean="0"/>
                        <a:t>All</a:t>
                      </a:r>
                      <a:endParaRPr lang="en-US" sz="1200" dirty="0"/>
                    </a:p>
                  </a:txBody>
                  <a:tcPr/>
                </a:tc>
                <a:tc>
                  <a:txBody>
                    <a:bodyPr/>
                    <a:lstStyle/>
                    <a:p>
                      <a:r>
                        <a:rPr lang="en-US" sz="1200" dirty="0" smtClean="0"/>
                        <a:t>Plan</a:t>
                      </a:r>
                      <a:r>
                        <a:rPr lang="en-US" sz="1200" baseline="0" dirty="0" smtClean="0"/>
                        <a:t> &amp; Build</a:t>
                      </a:r>
                      <a:endParaRPr lang="en-US" sz="1200" dirty="0"/>
                    </a:p>
                  </a:txBody>
                  <a:tcPr/>
                </a:tc>
                <a:extLst>
                  <a:ext uri="{0D108BD9-81ED-4DB2-BD59-A6C34878D82A}">
                    <a16:rowId xmlns:a16="http://schemas.microsoft.com/office/drawing/2014/main" val="10001"/>
                  </a:ext>
                </a:extLst>
              </a:tr>
            </a:tbl>
          </a:graphicData>
        </a:graphic>
      </p:graphicFrame>
      <p:sp>
        <p:nvSpPr>
          <p:cNvPr id="6" name="Rectangle 5"/>
          <p:cNvSpPr/>
          <p:nvPr/>
        </p:nvSpPr>
        <p:spPr>
          <a:xfrm>
            <a:off x="583686" y="2703548"/>
            <a:ext cx="11127317" cy="3785652"/>
          </a:xfrm>
          <a:prstGeom prst="rect">
            <a:avLst/>
          </a:prstGeom>
        </p:spPr>
        <p:txBody>
          <a:bodyPr wrap="square">
            <a:spAutoFit/>
          </a:bodyPr>
          <a:lstStyle/>
          <a:p>
            <a:r>
              <a:rPr lang="en-US" sz="1200" dirty="0"/>
              <a:t/>
            </a:r>
            <a:br>
              <a:rPr lang="en-US" sz="1200" dirty="0"/>
            </a:br>
            <a:r>
              <a:rPr lang="en-US" sz="1200" dirty="0"/>
              <a:t>Typical skill set or expertise of Cisco personnel providing services is as follows:</a:t>
            </a:r>
          </a:p>
          <a:p>
            <a:r>
              <a:rPr lang="en-US" sz="1200" dirty="0"/>
              <a:t> </a:t>
            </a:r>
          </a:p>
          <a:p>
            <a:r>
              <a:rPr lang="en-US" sz="1200" dirty="0"/>
              <a:t>• In-depth Subject Matter Expertise knowledge of the selected Cisco Security Product and varying knowledge from general to expert levels with other Cisco and 3rd Party Security Product technologies.</a:t>
            </a:r>
          </a:p>
          <a:p>
            <a:r>
              <a:rPr lang="en-US" sz="1200" dirty="0"/>
              <a:t>• Expertise in integrating, operating, and managing the Cisco Security Product within diverse Customer environments providing an end-to-end professional security experience.</a:t>
            </a:r>
          </a:p>
          <a:p>
            <a:r>
              <a:rPr lang="en-US" sz="1200" dirty="0"/>
              <a:t>• Ability to analyze security requirements and specify hardware and software requirements, including security management tools.</a:t>
            </a:r>
          </a:p>
          <a:p>
            <a:r>
              <a:rPr lang="en-US" sz="1200" dirty="0"/>
              <a:t>• Ability to understand, identify and mitigate security risks that affect compliance requirements.</a:t>
            </a:r>
          </a:p>
          <a:p>
            <a:r>
              <a:rPr lang="en-US" sz="1200" dirty="0"/>
              <a:t>• Knowledge in migrating from existing products to the selected Cisco Security Product.</a:t>
            </a:r>
          </a:p>
          <a:p>
            <a:r>
              <a:rPr lang="en-US" sz="1200" dirty="0"/>
              <a:t>• Experience in developing an in-depth security architecture.</a:t>
            </a:r>
          </a:p>
          <a:p>
            <a:r>
              <a:rPr lang="en-US" sz="1200" dirty="0"/>
              <a:t>• Assessment of the network’s readiness to deploy a new security solution, including the existing IT infrastructure, security devices, software operations, and security management procedures.</a:t>
            </a:r>
          </a:p>
          <a:p>
            <a:r>
              <a:rPr lang="en-US" sz="1200" dirty="0"/>
              <a:t>• Ability to assist Customer in the planning, design, and implementation of security solutions.</a:t>
            </a:r>
          </a:p>
          <a:p>
            <a:r>
              <a:rPr lang="en-US" sz="1200" dirty="0"/>
              <a:t>• Proficiency in the development of detailed security designs, including network diagrams, system rules and reports, and sample software configurations for protocols, policies, and features.</a:t>
            </a:r>
          </a:p>
          <a:p>
            <a:r>
              <a:rPr lang="en-US" sz="1200" dirty="0"/>
              <a:t>• Assistance in testing a pilot security solution to confirm that expected performance is attained.</a:t>
            </a:r>
          </a:p>
          <a:p>
            <a:r>
              <a:rPr lang="en-US" sz="1200" dirty="0"/>
              <a:t>• Development of an implementation strategy and plan detailing the requirements for solution deployment, integration, and management.</a:t>
            </a:r>
          </a:p>
          <a:p>
            <a:r>
              <a:rPr lang="en-US" sz="1200" dirty="0"/>
              <a:t>• Expertise in support of custom installation, configuration, testing, tuning, and integration of a security solution.</a:t>
            </a:r>
          </a:p>
          <a:p>
            <a:endParaRPr lang="en-US" sz="1200" dirty="0"/>
          </a:p>
        </p:txBody>
      </p:sp>
    </p:spTree>
    <p:extLst>
      <p:ext uri="{BB962C8B-B14F-4D97-AF65-F5344CB8AC3E}">
        <p14:creationId xmlns:p14="http://schemas.microsoft.com/office/powerpoint/2010/main" val="810837495"/>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FTD– Rough Packet Flow</a:t>
            </a:r>
            <a:endParaRPr lang="en-US" dirty="0"/>
          </a:p>
        </p:txBody>
      </p:sp>
      <p:sp>
        <p:nvSpPr>
          <p:cNvPr id="3" name="Content Placeholder 2"/>
          <p:cNvSpPr>
            <a:spLocks noGrp="1"/>
          </p:cNvSpPr>
          <p:nvPr>
            <p:ph idx="4294967295"/>
          </p:nvPr>
        </p:nvSpPr>
        <p:spPr>
          <a:xfrm>
            <a:off x="4397829" y="1184503"/>
            <a:ext cx="7794171" cy="4902504"/>
          </a:xfrm>
          <a:prstGeom prst="rect">
            <a:avLst/>
          </a:prstGeom>
        </p:spPr>
        <p:txBody>
          <a:bodyPr>
            <a:normAutofit/>
          </a:bodyPr>
          <a:lstStyle/>
          <a:p>
            <a:pPr marL="514350" indent="-514350">
              <a:buFont typeface="+mj-lt"/>
              <a:buAutoNum type="arabicPeriod"/>
            </a:pPr>
            <a:r>
              <a:rPr lang="en-US" sz="2800" dirty="0" smtClean="0"/>
              <a:t>Ingress into server put into memory.  Memory point sent to firewall process.</a:t>
            </a:r>
          </a:p>
          <a:p>
            <a:pPr marL="514350" indent="-514350">
              <a:buFont typeface="+mj-lt"/>
              <a:buAutoNum type="arabicPeriod"/>
            </a:pPr>
            <a:r>
              <a:rPr lang="en-US" sz="2800" dirty="0" smtClean="0"/>
              <a:t>Firewall process runs checks against packet at that memory pointer and then sends memory pointer IPS process.</a:t>
            </a:r>
          </a:p>
          <a:p>
            <a:pPr marL="514350" indent="-514350">
              <a:buFont typeface="+mj-lt"/>
              <a:buAutoNum type="arabicPeriod"/>
            </a:pPr>
            <a:r>
              <a:rPr lang="en-US" sz="2800" dirty="0" smtClean="0"/>
              <a:t>IPS process runs checks against packets at that memory pointer and sends result to firewall process.</a:t>
            </a:r>
          </a:p>
          <a:p>
            <a:pPr marL="514350" indent="-514350">
              <a:buFont typeface="+mj-lt"/>
              <a:buAutoNum type="arabicPeriod"/>
            </a:pPr>
            <a:r>
              <a:rPr lang="en-US" sz="2800" dirty="0" smtClean="0"/>
              <a:t>Firewall process sends packet to server for egress.</a:t>
            </a:r>
            <a:endParaRPr lang="en-US" sz="2800" dirty="0"/>
          </a:p>
        </p:txBody>
      </p:sp>
      <p:pic>
        <p:nvPicPr>
          <p:cNvPr id="4" name="Picture 3"/>
          <p:cNvPicPr>
            <a:picLocks noChangeAspect="1"/>
          </p:cNvPicPr>
          <p:nvPr/>
        </p:nvPicPr>
        <p:blipFill>
          <a:blip r:embed="rId2"/>
          <a:stretch>
            <a:fillRect/>
          </a:stretch>
        </p:blipFill>
        <p:spPr>
          <a:xfrm>
            <a:off x="583688" y="1184502"/>
            <a:ext cx="3531112" cy="4786282"/>
          </a:xfrm>
          <a:prstGeom prst="rect">
            <a:avLst/>
          </a:prstGeom>
        </p:spPr>
      </p:pic>
    </p:spTree>
    <p:extLst>
      <p:ext uri="{BB962C8B-B14F-4D97-AF65-F5344CB8AC3E}">
        <p14:creationId xmlns:p14="http://schemas.microsoft.com/office/powerpoint/2010/main" val="959812562"/>
      </p:ext>
    </p:extLst>
  </p:cSld>
  <p:clrMapOvr>
    <a:masterClrMapping/>
  </p:clrMapOvr>
  <p:transition spd="med">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608626" y="437019"/>
            <a:ext cx="11127317" cy="593760"/>
          </a:xfrm>
        </p:spPr>
        <p:txBody>
          <a:bodyPr>
            <a:normAutofit/>
          </a:bodyPr>
          <a:lstStyle/>
          <a:p>
            <a:r>
              <a:rPr lang="en-US" sz="3200" dirty="0"/>
              <a:t>Cisco Security Migration Services (ASA/Firepower)</a:t>
            </a:r>
          </a:p>
        </p:txBody>
      </p:sp>
      <p:graphicFrame>
        <p:nvGraphicFramePr>
          <p:cNvPr id="7" name="Table 6"/>
          <p:cNvGraphicFramePr>
            <a:graphicFrameLocks noGrp="1"/>
          </p:cNvGraphicFramePr>
          <p:nvPr>
            <p:extLst>
              <p:ext uri="{D42A27DB-BD31-4B8C-83A1-F6EECF244321}">
                <p14:modId xmlns:p14="http://schemas.microsoft.com/office/powerpoint/2010/main" val="3547608507"/>
              </p:ext>
            </p:extLst>
          </p:nvPr>
        </p:nvGraphicFramePr>
        <p:xfrm>
          <a:off x="914481" y="1064031"/>
          <a:ext cx="10515603" cy="1707220"/>
        </p:xfrm>
        <a:graphic>
          <a:graphicData uri="http://schemas.openxmlformats.org/drawingml/2006/table">
            <a:tbl>
              <a:tblPr firstRow="1" bandRow="1">
                <a:tableStyleId>{5C22544A-7EE6-4342-B048-85BDC9FD1C3A}</a:tableStyleId>
              </a:tblPr>
              <a:tblGrid>
                <a:gridCol w="5015314">
                  <a:extLst>
                    <a:ext uri="{9D8B030D-6E8A-4147-A177-3AD203B41FA5}">
                      <a16:colId xmlns:a16="http://schemas.microsoft.com/office/drawing/2014/main" val="20000"/>
                    </a:ext>
                  </a:extLst>
                </a:gridCol>
                <a:gridCol w="1608687">
                  <a:extLst>
                    <a:ext uri="{9D8B030D-6E8A-4147-A177-3AD203B41FA5}">
                      <a16:colId xmlns:a16="http://schemas.microsoft.com/office/drawing/2014/main" val="20001"/>
                    </a:ext>
                  </a:extLst>
                </a:gridCol>
                <a:gridCol w="1262701">
                  <a:extLst>
                    <a:ext uri="{9D8B030D-6E8A-4147-A177-3AD203B41FA5}">
                      <a16:colId xmlns:a16="http://schemas.microsoft.com/office/drawing/2014/main" val="20002"/>
                    </a:ext>
                  </a:extLst>
                </a:gridCol>
                <a:gridCol w="2628901">
                  <a:extLst>
                    <a:ext uri="{9D8B030D-6E8A-4147-A177-3AD203B41FA5}">
                      <a16:colId xmlns:a16="http://schemas.microsoft.com/office/drawing/2014/main" val="20003"/>
                    </a:ext>
                  </a:extLst>
                </a:gridCol>
              </a:tblGrid>
              <a:tr h="626267">
                <a:tc>
                  <a:txBody>
                    <a:bodyPr/>
                    <a:lstStyle/>
                    <a:p>
                      <a:r>
                        <a:rPr lang="en-US" dirty="0" smtClean="0"/>
                        <a:t>SKU (s)</a:t>
                      </a:r>
                      <a:endParaRPr lang="en-US" dirty="0"/>
                    </a:p>
                  </a:txBody>
                  <a:tcPr/>
                </a:tc>
                <a:tc>
                  <a:txBody>
                    <a:bodyPr/>
                    <a:lstStyle/>
                    <a:p>
                      <a:r>
                        <a:rPr lang="en-US" dirty="0" smtClean="0"/>
                        <a:t>Segment</a:t>
                      </a:r>
                      <a:endParaRPr lang="en-US" dirty="0"/>
                    </a:p>
                  </a:txBody>
                  <a:tcPr/>
                </a:tc>
                <a:tc>
                  <a:txBody>
                    <a:bodyPr/>
                    <a:lstStyle/>
                    <a:p>
                      <a:r>
                        <a:rPr lang="en-US" dirty="0" smtClean="0"/>
                        <a:t>Geo </a:t>
                      </a:r>
                      <a:endParaRPr lang="en-US" dirty="0"/>
                    </a:p>
                  </a:txBody>
                  <a:tcPr/>
                </a:tc>
                <a:tc>
                  <a:txBody>
                    <a:bodyPr/>
                    <a:lstStyle/>
                    <a:p>
                      <a:r>
                        <a:rPr lang="en-US" dirty="0" smtClean="0"/>
                        <a:t>Lifecycle</a:t>
                      </a:r>
                      <a:endParaRPr lang="en-US" dirty="0"/>
                    </a:p>
                  </a:txBody>
                  <a:tcPr/>
                </a:tc>
                <a:extLst>
                  <a:ext uri="{0D108BD9-81ED-4DB2-BD59-A6C34878D82A}">
                    <a16:rowId xmlns:a16="http://schemas.microsoft.com/office/drawing/2014/main" val="10000"/>
                  </a:ext>
                </a:extLst>
              </a:tr>
              <a:tr h="1080953">
                <a:tc>
                  <a:txBody>
                    <a:bodyPr/>
                    <a:lstStyle/>
                    <a:p>
                      <a:r>
                        <a:rPr lang="en-US" sz="1200" dirty="0" smtClean="0">
                          <a:effectLst/>
                        </a:rPr>
                        <a:t>AS-SEC-CNSLT (US,</a:t>
                      </a:r>
                      <a:r>
                        <a:rPr lang="en-US" sz="1200" baseline="0" dirty="0" smtClean="0">
                          <a:effectLst/>
                        </a:rPr>
                        <a:t> CAN, EUROPE</a:t>
                      </a:r>
                      <a:r>
                        <a:rPr lang="en-US" sz="1200" dirty="0" smtClean="0">
                          <a:effectLst/>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AS-SEC-CNSLT-A (APJC</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effectLst/>
                        </a:rPr>
                        <a:t>AS-SEC-CNSLT-L (Emerging)</a:t>
                      </a:r>
                    </a:p>
                  </a:txBody>
                  <a:tcPr/>
                </a:tc>
                <a:tc>
                  <a:txBody>
                    <a:bodyPr/>
                    <a:lstStyle/>
                    <a:p>
                      <a:r>
                        <a:rPr lang="en-US" sz="1200" dirty="0" smtClean="0"/>
                        <a:t>All</a:t>
                      </a:r>
                      <a:endParaRPr lang="en-US" sz="1200" dirty="0"/>
                    </a:p>
                  </a:txBody>
                  <a:tcPr/>
                </a:tc>
                <a:tc>
                  <a:txBody>
                    <a:bodyPr/>
                    <a:lstStyle/>
                    <a:p>
                      <a:r>
                        <a:rPr lang="en-US" sz="1200" dirty="0" smtClean="0"/>
                        <a:t>All</a:t>
                      </a:r>
                      <a:endParaRPr lang="en-US" sz="1200" dirty="0"/>
                    </a:p>
                  </a:txBody>
                  <a:tcPr/>
                </a:tc>
                <a:tc>
                  <a:txBody>
                    <a:bodyPr/>
                    <a:lstStyle/>
                    <a:p>
                      <a:r>
                        <a:rPr lang="en-US" sz="1200" dirty="0" smtClean="0"/>
                        <a:t>Plan &amp; Build</a:t>
                      </a:r>
                      <a:endParaRPr lang="en-US" sz="1200" dirty="0"/>
                    </a:p>
                  </a:txBody>
                  <a:tcPr/>
                </a:tc>
                <a:extLst>
                  <a:ext uri="{0D108BD9-81ED-4DB2-BD59-A6C34878D82A}">
                    <a16:rowId xmlns:a16="http://schemas.microsoft.com/office/drawing/2014/main" val="10001"/>
                  </a:ext>
                </a:extLst>
              </a:tr>
            </a:tbl>
          </a:graphicData>
        </a:graphic>
      </p:graphicFrame>
      <p:sp>
        <p:nvSpPr>
          <p:cNvPr id="8" name="Rectangle 7"/>
          <p:cNvSpPr/>
          <p:nvPr/>
        </p:nvSpPr>
        <p:spPr>
          <a:xfrm>
            <a:off x="608625" y="2632130"/>
            <a:ext cx="11127317" cy="3470181"/>
          </a:xfrm>
          <a:prstGeom prst="rect">
            <a:avLst/>
          </a:prstGeom>
        </p:spPr>
        <p:txBody>
          <a:bodyPr wrap="square">
            <a:spAutoFit/>
          </a:bodyPr>
          <a:lstStyle/>
          <a:p>
            <a:r>
              <a:rPr lang="en-US" sz="1100" dirty="0"/>
              <a:t/>
            </a:r>
            <a:br>
              <a:rPr lang="en-US" sz="1100" dirty="0"/>
            </a:br>
            <a:r>
              <a:rPr lang="en-US" sz="1100" dirty="0"/>
              <a:t>Security Migration Services can help migrate from a current security environment to a more innovative security infrastructure that provides proactive ongoing protection, and gives a clear understanding of the risks in the current environment and outline the best possible migration strategy. </a:t>
            </a:r>
          </a:p>
          <a:p>
            <a:r>
              <a:rPr lang="en-US" sz="1100" b="1" dirty="0"/>
              <a:t/>
            </a:r>
            <a:br>
              <a:rPr lang="en-US" sz="1100" b="1" dirty="0"/>
            </a:br>
            <a:r>
              <a:rPr lang="en-US" sz="1100" b="1" dirty="0"/>
              <a:t>Transactional ASA Migration Services</a:t>
            </a:r>
            <a:endParaRPr lang="en-US" sz="1100" dirty="0"/>
          </a:p>
          <a:p>
            <a:r>
              <a:rPr lang="en-US" sz="1100" dirty="0"/>
              <a:t>The transactional ASA Migration services covers more complex, enterprise level firewall configuration migrations, including PIX, Check Point, and Juniper firewalls to the ASA platform.  These services cover multiple platforms, enterprise-wide features, functionality and complexity.</a:t>
            </a:r>
          </a:p>
          <a:p>
            <a:r>
              <a:rPr lang="en-US" sz="1100" dirty="0"/>
              <a:t>These services are SOW based, custom scoped and delivered.</a:t>
            </a:r>
          </a:p>
          <a:p>
            <a:r>
              <a:rPr lang="en-US" sz="1100" dirty="0"/>
              <a:t> </a:t>
            </a:r>
          </a:p>
          <a:p>
            <a:r>
              <a:rPr lang="en-US" sz="1100" b="1" dirty="0"/>
              <a:t>Benefit from Cisco Migration Services</a:t>
            </a:r>
            <a:endParaRPr lang="en-US" sz="1100" dirty="0"/>
          </a:p>
          <a:p>
            <a:r>
              <a:rPr lang="en-US" sz="1100" dirty="0"/>
              <a:t>The right level of security provides the confidence to freely engage in new business opportunities and initiatives with customers, partners, and employees. Available either on site or remotely, Cisco Security Migration Services deliver an array of benefits, including:</a:t>
            </a:r>
          </a:p>
          <a:p>
            <a:pPr marL="171450" indent="-171450">
              <a:buFont typeface="Arial"/>
              <a:buChar char="•"/>
            </a:pPr>
            <a:r>
              <a:rPr lang="en-US" sz="1100" dirty="0"/>
              <a:t>Improved methods to reduce disruptions and the risks of costly rework during and after migration</a:t>
            </a:r>
          </a:p>
          <a:p>
            <a:pPr marL="171450" indent="-171450">
              <a:buFont typeface="Arial"/>
              <a:buChar char="•"/>
            </a:pPr>
            <a:r>
              <a:rPr lang="en-US" sz="1100" dirty="0"/>
              <a:t>Efficiencies to help you increase the capabilities from your investment through thorough plan reviews</a:t>
            </a:r>
          </a:p>
          <a:p>
            <a:pPr marL="171450" indent="-171450">
              <a:buFont typeface="Arial"/>
              <a:buChar char="•"/>
            </a:pPr>
            <a:r>
              <a:rPr lang="en-US" sz="1100" dirty="0"/>
              <a:t>Focused support and guidance through crucial transition periods</a:t>
            </a:r>
          </a:p>
          <a:p>
            <a:pPr marL="171450" indent="-171450">
              <a:buFont typeface="Arial"/>
              <a:buChar char="•"/>
            </a:pPr>
            <a:r>
              <a:rPr lang="en-US" sz="1100" dirty="0"/>
              <a:t>Improved network uptime during migration through the use of proven processes and tools</a:t>
            </a:r>
          </a:p>
          <a:p>
            <a:pPr marL="171450" indent="-171450">
              <a:buFont typeface="Arial"/>
              <a:buChar char="•"/>
            </a:pPr>
            <a:r>
              <a:rPr lang="en-US" sz="1100" dirty="0"/>
              <a:t>Reduced risks of lost business before, during, and after migration</a:t>
            </a:r>
          </a:p>
          <a:p>
            <a:pPr marL="171450" indent="-171450">
              <a:buFont typeface="Arial"/>
              <a:buChar char="•"/>
            </a:pPr>
            <a:r>
              <a:rPr lang="en-US" sz="1100" dirty="0"/>
              <a:t>Accelerated migration to advanced security platforms</a:t>
            </a:r>
          </a:p>
          <a:p>
            <a:pPr marL="171450" indent="-171450">
              <a:buFont typeface="Arial"/>
              <a:buChar char="•"/>
            </a:pPr>
            <a:r>
              <a:rPr lang="en-US" sz="1100" dirty="0"/>
              <a:t>Ongoing support and knowledge transfer when requested</a:t>
            </a:r>
          </a:p>
          <a:p>
            <a:endParaRPr lang="en-US" sz="1050" dirty="0"/>
          </a:p>
        </p:txBody>
      </p:sp>
    </p:spTree>
    <p:extLst>
      <p:ext uri="{BB962C8B-B14F-4D97-AF65-F5344CB8AC3E}">
        <p14:creationId xmlns:p14="http://schemas.microsoft.com/office/powerpoint/2010/main" val="1155853383"/>
      </p:ext>
    </p:extLst>
  </p:cSld>
  <p:clrMapOvr>
    <a:masterClrMapping/>
  </p:clrMapOvr>
  <p:transition spd="med">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583688" y="455085"/>
            <a:ext cx="11127317" cy="409439"/>
          </a:xfrm>
        </p:spPr>
        <p:txBody>
          <a:bodyPr>
            <a:normAutofit fontScale="90000"/>
          </a:bodyPr>
          <a:lstStyle/>
          <a:p>
            <a:r>
              <a:rPr lang="en-US" sz="3200" dirty="0"/>
              <a:t>Deployment Services for  Firepower Solutions</a:t>
            </a:r>
          </a:p>
        </p:txBody>
      </p:sp>
      <p:graphicFrame>
        <p:nvGraphicFramePr>
          <p:cNvPr id="5" name="Table 4"/>
          <p:cNvGraphicFramePr>
            <a:graphicFrameLocks noGrp="1"/>
          </p:cNvGraphicFramePr>
          <p:nvPr>
            <p:extLst>
              <p:ext uri="{D42A27DB-BD31-4B8C-83A1-F6EECF244321}">
                <p14:modId xmlns:p14="http://schemas.microsoft.com/office/powerpoint/2010/main" val="2817045254"/>
              </p:ext>
            </p:extLst>
          </p:nvPr>
        </p:nvGraphicFramePr>
        <p:xfrm>
          <a:off x="889544" y="891658"/>
          <a:ext cx="10515604" cy="1707220"/>
        </p:xfrm>
        <a:graphic>
          <a:graphicData uri="http://schemas.openxmlformats.org/drawingml/2006/table">
            <a:tbl>
              <a:tblPr firstRow="1" bandRow="1">
                <a:tableStyleId>{5C22544A-7EE6-4342-B048-85BDC9FD1C3A}</a:tableStyleId>
              </a:tblPr>
              <a:tblGrid>
                <a:gridCol w="2890504">
                  <a:extLst>
                    <a:ext uri="{9D8B030D-6E8A-4147-A177-3AD203B41FA5}">
                      <a16:colId xmlns:a16="http://schemas.microsoft.com/office/drawing/2014/main" val="20000"/>
                    </a:ext>
                  </a:extLst>
                </a:gridCol>
                <a:gridCol w="2890504">
                  <a:extLst>
                    <a:ext uri="{9D8B030D-6E8A-4147-A177-3AD203B41FA5}">
                      <a16:colId xmlns:a16="http://schemas.microsoft.com/office/drawing/2014/main" val="20001"/>
                    </a:ext>
                  </a:extLst>
                </a:gridCol>
                <a:gridCol w="1689702">
                  <a:extLst>
                    <a:ext uri="{9D8B030D-6E8A-4147-A177-3AD203B41FA5}">
                      <a16:colId xmlns:a16="http://schemas.microsoft.com/office/drawing/2014/main" val="20002"/>
                    </a:ext>
                  </a:extLst>
                </a:gridCol>
                <a:gridCol w="1138619">
                  <a:extLst>
                    <a:ext uri="{9D8B030D-6E8A-4147-A177-3AD203B41FA5}">
                      <a16:colId xmlns:a16="http://schemas.microsoft.com/office/drawing/2014/main" val="20003"/>
                    </a:ext>
                  </a:extLst>
                </a:gridCol>
                <a:gridCol w="1906275">
                  <a:extLst>
                    <a:ext uri="{9D8B030D-6E8A-4147-A177-3AD203B41FA5}">
                      <a16:colId xmlns:a16="http://schemas.microsoft.com/office/drawing/2014/main" val="20004"/>
                    </a:ext>
                  </a:extLst>
                </a:gridCol>
              </a:tblGrid>
              <a:tr h="459878">
                <a:tc>
                  <a:txBody>
                    <a:bodyPr/>
                    <a:lstStyle/>
                    <a:p>
                      <a:r>
                        <a:rPr lang="en-US" dirty="0" smtClean="0"/>
                        <a:t>Product SKU</a:t>
                      </a:r>
                      <a:endParaRPr lang="en-US" dirty="0"/>
                    </a:p>
                  </a:txBody>
                  <a:tcPr/>
                </a:tc>
                <a:tc>
                  <a:txBody>
                    <a:bodyPr/>
                    <a:lstStyle/>
                    <a:p>
                      <a:r>
                        <a:rPr lang="en-US" dirty="0" smtClean="0"/>
                        <a:t>Services SKU(s)</a:t>
                      </a:r>
                      <a:endParaRPr lang="en-US" dirty="0"/>
                    </a:p>
                  </a:txBody>
                  <a:tcPr/>
                </a:tc>
                <a:tc>
                  <a:txBody>
                    <a:bodyPr/>
                    <a:lstStyle/>
                    <a:p>
                      <a:r>
                        <a:rPr lang="en-US" dirty="0" smtClean="0"/>
                        <a:t>Segment</a:t>
                      </a:r>
                      <a:endParaRPr lang="en-US" dirty="0"/>
                    </a:p>
                  </a:txBody>
                  <a:tcPr/>
                </a:tc>
                <a:tc>
                  <a:txBody>
                    <a:bodyPr/>
                    <a:lstStyle/>
                    <a:p>
                      <a:r>
                        <a:rPr lang="en-US" dirty="0" smtClean="0"/>
                        <a:t>Geo </a:t>
                      </a:r>
                      <a:endParaRPr lang="en-US" dirty="0"/>
                    </a:p>
                  </a:txBody>
                  <a:tcPr/>
                </a:tc>
                <a:tc>
                  <a:txBody>
                    <a:bodyPr/>
                    <a:lstStyle/>
                    <a:p>
                      <a:r>
                        <a:rPr lang="en-US" dirty="0" smtClean="0"/>
                        <a:t>Lifecycle</a:t>
                      </a:r>
                      <a:endParaRPr lang="en-US" dirty="0"/>
                    </a:p>
                  </a:txBody>
                  <a:tcPr/>
                </a:tc>
                <a:extLst>
                  <a:ext uri="{0D108BD9-81ED-4DB2-BD59-A6C34878D82A}">
                    <a16:rowId xmlns:a16="http://schemas.microsoft.com/office/drawing/2014/main" val="10000"/>
                  </a:ext>
                </a:extLst>
              </a:tr>
              <a:tr h="1247342">
                <a:tc>
                  <a:txBody>
                    <a:bodyPr/>
                    <a:lstStyle/>
                    <a:p>
                      <a:r>
                        <a:rPr lang="en-US" sz="1200" dirty="0" smtClean="0">
                          <a:hlinkClick r:id="rId2"/>
                        </a:rPr>
                        <a:t>Firepower ordering guide</a:t>
                      </a:r>
                      <a:endParaRPr lang="en-US" sz="1200" dirty="0"/>
                    </a:p>
                  </a:txBody>
                  <a:tcPr/>
                </a:tc>
                <a:tc>
                  <a:txBody>
                    <a:bodyPr/>
                    <a:lstStyle/>
                    <a:p>
                      <a:r>
                        <a:rPr lang="en-US" sz="1200" dirty="0" smtClean="0">
                          <a:effectLst/>
                        </a:rPr>
                        <a:t>ASF-CORE-FW-DEP (AMER)</a:t>
                      </a:r>
                    </a:p>
                    <a:p>
                      <a:r>
                        <a:rPr lang="en-US" sz="1200" dirty="0" smtClean="0">
                          <a:effectLst/>
                        </a:rPr>
                        <a:t>ASF-CORE-FW-DEP-NT (APJC, EMEAR No travel)</a:t>
                      </a:r>
                    </a:p>
                    <a:p>
                      <a:r>
                        <a:rPr lang="en-US" sz="1200" dirty="0" smtClean="0">
                          <a:effectLst/>
                        </a:rPr>
                        <a:t>ASF-CORE-FW-DEP-IT (APJC &amp; EMEA International Travel)</a:t>
                      </a:r>
                      <a:endParaRPr lang="en-US" sz="1200" dirty="0"/>
                    </a:p>
                  </a:txBody>
                  <a:tcPr/>
                </a:tc>
                <a:tc>
                  <a:txBody>
                    <a:bodyPr/>
                    <a:lstStyle/>
                    <a:p>
                      <a:r>
                        <a:rPr lang="en-US" sz="1200" dirty="0" smtClean="0"/>
                        <a:t>All</a:t>
                      </a:r>
                      <a:endParaRPr lang="en-US" sz="1200" dirty="0"/>
                    </a:p>
                  </a:txBody>
                  <a:tcPr/>
                </a:tc>
                <a:tc>
                  <a:txBody>
                    <a:bodyPr/>
                    <a:lstStyle/>
                    <a:p>
                      <a:r>
                        <a:rPr lang="en-US" sz="1200" dirty="0" smtClean="0"/>
                        <a:t>All</a:t>
                      </a:r>
                      <a:endParaRPr lang="en-US" sz="1200" dirty="0"/>
                    </a:p>
                  </a:txBody>
                  <a:tcPr/>
                </a:tc>
                <a:tc>
                  <a:txBody>
                    <a:bodyPr/>
                    <a:lstStyle/>
                    <a:p>
                      <a:r>
                        <a:rPr lang="en-US" sz="1200" dirty="0" smtClean="0"/>
                        <a:t>Plan &amp; Build</a:t>
                      </a:r>
                      <a:endParaRPr lang="en-US" sz="1200" dirty="0"/>
                    </a:p>
                  </a:txBody>
                  <a:tcPr/>
                </a:tc>
                <a:extLst>
                  <a:ext uri="{0D108BD9-81ED-4DB2-BD59-A6C34878D82A}">
                    <a16:rowId xmlns:a16="http://schemas.microsoft.com/office/drawing/2014/main" val="10001"/>
                  </a:ext>
                </a:extLst>
              </a:tr>
            </a:tbl>
          </a:graphicData>
        </a:graphic>
      </p:graphicFrame>
      <p:sp>
        <p:nvSpPr>
          <p:cNvPr id="6" name="Rectangle 5"/>
          <p:cNvSpPr/>
          <p:nvPr/>
        </p:nvSpPr>
        <p:spPr>
          <a:xfrm>
            <a:off x="583687" y="2632129"/>
            <a:ext cx="11127317" cy="3970318"/>
          </a:xfrm>
          <a:prstGeom prst="rect">
            <a:avLst/>
          </a:prstGeom>
        </p:spPr>
        <p:txBody>
          <a:bodyPr wrap="square">
            <a:spAutoFit/>
          </a:bodyPr>
          <a:lstStyle/>
          <a:p>
            <a:r>
              <a:rPr lang="en-US" dirty="0"/>
              <a:t>This Service covers the following managed devices and Firepower Solution components:</a:t>
            </a:r>
          </a:p>
          <a:p>
            <a:endParaRPr lang="en-US" dirty="0"/>
          </a:p>
          <a:p>
            <a:r>
              <a:rPr lang="en-US" dirty="0"/>
              <a:t>One (1) standalone or one (1) High-Availability pair management solution from the following options:</a:t>
            </a:r>
          </a:p>
          <a:p>
            <a:pPr marL="742950" lvl="1" indent="-285750">
              <a:buFont typeface="Arial"/>
              <a:buChar char="•"/>
            </a:pPr>
            <a:r>
              <a:rPr lang="en-US" dirty="0"/>
              <a:t>        </a:t>
            </a:r>
            <a:r>
              <a:rPr lang="en-US" dirty="0" err="1"/>
              <a:t>FireSIGHT</a:t>
            </a:r>
            <a:r>
              <a:rPr lang="en-US" dirty="0"/>
              <a:t> Management Center (FMC)</a:t>
            </a:r>
          </a:p>
          <a:p>
            <a:pPr marL="742950" lvl="1" indent="-285750">
              <a:buFont typeface="Arial"/>
              <a:buChar char="•"/>
            </a:pPr>
            <a:r>
              <a:rPr lang="en-US" dirty="0"/>
              <a:t>        Firepower Management Center (FMC)</a:t>
            </a:r>
          </a:p>
          <a:p>
            <a:r>
              <a:rPr lang="en-US" dirty="0"/>
              <a:t>Up to ten (10) total managed devices from the device platform types listed below, of which four (4) may be Firepower Threat Defense instances:</a:t>
            </a:r>
          </a:p>
          <a:p>
            <a:pPr marL="742950" lvl="1" indent="-285750">
              <a:buFont typeface="Arial"/>
              <a:buChar char="•"/>
            </a:pPr>
            <a:r>
              <a:rPr lang="en-US" dirty="0"/>
              <a:t>        FirePOWER Appliances</a:t>
            </a:r>
          </a:p>
          <a:p>
            <a:pPr marL="742950" lvl="1" indent="-285750">
              <a:buFont typeface="Arial"/>
              <a:buChar char="•"/>
            </a:pPr>
            <a:r>
              <a:rPr lang="en-US" dirty="0"/>
              <a:t>        Virtual FirePOWER Appliances</a:t>
            </a:r>
          </a:p>
          <a:p>
            <a:pPr marL="742950" lvl="1" indent="-285750">
              <a:buFont typeface="Arial"/>
              <a:buChar char="•"/>
            </a:pPr>
            <a:r>
              <a:rPr lang="en-US" dirty="0"/>
              <a:t>        FirePOWER Modules (ASA or ISR)</a:t>
            </a:r>
          </a:p>
          <a:p>
            <a:pPr marL="742950" lvl="1" indent="-285750">
              <a:buFont typeface="Arial"/>
              <a:buChar char="•"/>
            </a:pPr>
            <a:r>
              <a:rPr lang="en-US" dirty="0"/>
              <a:t>        Firepower NGFW Appliances</a:t>
            </a:r>
          </a:p>
          <a:p>
            <a:pPr marL="742950" lvl="1" indent="-285750">
              <a:buFont typeface="Arial"/>
              <a:buChar char="•"/>
            </a:pPr>
            <a:r>
              <a:rPr lang="en-US" dirty="0"/>
              <a:t>        Firepower Threat Defense (FTD) on ASA Appliances</a:t>
            </a:r>
          </a:p>
          <a:p>
            <a:pPr marL="742950" lvl="1" indent="-285750">
              <a:buFont typeface="Arial"/>
              <a:buChar char="•"/>
            </a:pPr>
            <a:r>
              <a:rPr lang="en-US" dirty="0"/>
              <a:t>        Virtual Firepower Threat Defense</a:t>
            </a:r>
          </a:p>
          <a:p>
            <a:pPr marL="1274763" lvl="2" indent="-823913">
              <a:buFont typeface="Arial"/>
              <a:buChar char="•"/>
            </a:pPr>
            <a:endParaRPr lang="en-US" dirty="0"/>
          </a:p>
        </p:txBody>
      </p:sp>
    </p:spTree>
    <p:extLst>
      <p:ext uri="{BB962C8B-B14F-4D97-AF65-F5344CB8AC3E}">
        <p14:creationId xmlns:p14="http://schemas.microsoft.com/office/powerpoint/2010/main" val="4077902067"/>
      </p:ext>
    </p:extLst>
  </p:cSld>
  <p:clrMapOvr>
    <a:masterClrMapping/>
  </p:clrMapOvr>
  <p:transition spd="med">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Thank you!</a:t>
            </a:r>
            <a:endParaRPr lang="en-US" dirty="0"/>
          </a:p>
        </p:txBody>
      </p:sp>
      <p:sp>
        <p:nvSpPr>
          <p:cNvPr id="2" name="Subtitle 1"/>
          <p:cNvSpPr>
            <a:spLocks noGrp="1"/>
          </p:cNvSpPr>
          <p:nvPr>
            <p:ph idx="4294967295"/>
          </p:nvPr>
        </p:nvSpPr>
        <p:spPr>
          <a:xfrm>
            <a:off x="0" y="992824"/>
            <a:ext cx="6569529" cy="4875530"/>
          </a:xfrm>
          <a:prstGeom prst="rect">
            <a:avLst/>
          </a:prstGeom>
        </p:spPr>
        <p:txBody>
          <a:bodyPr/>
          <a:lstStyle/>
          <a:p>
            <a:pPr marL="0" indent="0" algn="l">
              <a:buNone/>
            </a:pPr>
            <a:r>
              <a:rPr lang="en-US" sz="2400" b="1" dirty="0"/>
              <a:t>Additional Information:</a:t>
            </a:r>
          </a:p>
          <a:p>
            <a:pPr marL="548223" indent="-342900">
              <a:buFont typeface="Arial" panose="020B0604020202020204" pitchFamily="34" charset="0"/>
              <a:buChar char="•"/>
            </a:pPr>
            <a:r>
              <a:rPr lang="en-US" sz="2400" dirty="0"/>
              <a:t>CiscoLive </a:t>
            </a:r>
            <a:r>
              <a:rPr lang="en-US" sz="2400" dirty="0">
                <a:hlinkClick r:id="rId2"/>
              </a:rPr>
              <a:t>BRKSEC 2020</a:t>
            </a:r>
            <a:r>
              <a:rPr lang="en-US" sz="2400" dirty="0"/>
              <a:t> (Firewall Deployment FTD)</a:t>
            </a:r>
          </a:p>
          <a:p>
            <a:pPr marL="548223" indent="-342900">
              <a:buFont typeface="Arial" panose="020B0604020202020204" pitchFamily="34" charset="0"/>
              <a:buChar char="•"/>
            </a:pPr>
            <a:r>
              <a:rPr lang="en-US" sz="2400" dirty="0"/>
              <a:t>CiscoLive </a:t>
            </a:r>
            <a:r>
              <a:rPr lang="en-US" sz="2400" dirty="0">
                <a:hlinkClick r:id="rId3"/>
              </a:rPr>
              <a:t>BRKSEC 2050</a:t>
            </a:r>
            <a:r>
              <a:rPr lang="en-US" sz="2400" dirty="0"/>
              <a:t> (ASA Firepower NGFW typical deployment </a:t>
            </a:r>
            <a:r>
              <a:rPr lang="en-US" sz="2400" dirty="0" smtClean="0"/>
              <a:t>scenarios)</a:t>
            </a:r>
          </a:p>
          <a:p>
            <a:pPr marL="205323" indent="0">
              <a:buNone/>
            </a:pPr>
            <a:r>
              <a:rPr lang="en-US" sz="2400" b="1" dirty="0" smtClean="0"/>
              <a:t>Important Links:</a:t>
            </a:r>
          </a:p>
          <a:p>
            <a:pPr marL="548223" indent="-342900"/>
            <a:r>
              <a:rPr lang="en-US" sz="2400" dirty="0" smtClean="0">
                <a:hlinkClick r:id="rId4"/>
              </a:rPr>
              <a:t>Quick Start Guide</a:t>
            </a:r>
            <a:endParaRPr lang="en-US" sz="2400" dirty="0" smtClean="0"/>
          </a:p>
          <a:p>
            <a:pPr marL="548223" indent="-342900"/>
            <a:r>
              <a:rPr lang="en-US" sz="2400" dirty="0" smtClean="0">
                <a:hlinkClick r:id="rId5"/>
              </a:rPr>
              <a:t>Release Notes</a:t>
            </a:r>
            <a:endParaRPr lang="en-US" sz="2400" dirty="0" smtClean="0"/>
          </a:p>
          <a:p>
            <a:pPr marL="548223" indent="-342900"/>
            <a:r>
              <a:rPr lang="en-US" sz="2400" dirty="0" smtClean="0">
                <a:hlinkClick r:id="rId6"/>
              </a:rPr>
              <a:t>Configuration Guide</a:t>
            </a:r>
            <a:endParaRPr lang="en-US" sz="2400" dirty="0"/>
          </a:p>
          <a:p>
            <a:pPr marL="0" indent="0" algn="l">
              <a:buNone/>
            </a:pPr>
            <a:r>
              <a:rPr lang="en-US" sz="2400" b="1" dirty="0"/>
              <a:t>Questions</a:t>
            </a:r>
            <a:r>
              <a:rPr lang="en-US" sz="2400" b="1" dirty="0" smtClean="0"/>
              <a:t>?</a:t>
            </a:r>
            <a:endParaRPr lang="en-US" sz="2400" b="1"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6114" y="631371"/>
            <a:ext cx="5699883" cy="5699883"/>
          </a:xfrm>
          <a:prstGeom prst="rect">
            <a:avLst/>
          </a:prstGeom>
        </p:spPr>
      </p:pic>
    </p:spTree>
    <p:extLst>
      <p:ext uri="{BB962C8B-B14F-4D97-AF65-F5344CB8AC3E}">
        <p14:creationId xmlns:p14="http://schemas.microsoft.com/office/powerpoint/2010/main" val="3706492873"/>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Firepower Threat Defense (FTD): Initialization and Configuration</a:t>
            </a:r>
            <a:endParaRPr lang="en-US" dirty="0"/>
          </a:p>
        </p:txBody>
      </p:sp>
    </p:spTree>
    <p:extLst>
      <p:ext uri="{BB962C8B-B14F-4D97-AF65-F5344CB8AC3E}">
        <p14:creationId xmlns:p14="http://schemas.microsoft.com/office/powerpoint/2010/main" val="1871842680"/>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583688" y="370468"/>
            <a:ext cx="11127318" cy="6251558"/>
          </a:xfrm>
          <a:prstGeom prst="rect">
            <a:avLst/>
          </a:prstGeom>
        </p:spPr>
        <p:txBody>
          <a:bodyPr numCol="2">
            <a:noAutofit/>
          </a:bodyPr>
          <a:lstStyle/>
          <a:p>
            <a:pPr marL="0" lvl="0" indent="0">
              <a:lnSpc>
                <a:spcPct val="100000"/>
              </a:lnSpc>
              <a:spcBef>
                <a:spcPts val="600"/>
              </a:spcBef>
              <a:buNone/>
            </a:pPr>
            <a:r>
              <a:rPr lang="en-US" sz="2800" b="1" dirty="0" smtClean="0"/>
              <a:t>Logistics</a:t>
            </a:r>
          </a:p>
          <a:p>
            <a:pPr lvl="0">
              <a:lnSpc>
                <a:spcPct val="100000"/>
              </a:lnSpc>
              <a:spcBef>
                <a:spcPts val="600"/>
              </a:spcBef>
            </a:pPr>
            <a:r>
              <a:rPr lang="en-US" sz="2800" dirty="0" smtClean="0"/>
              <a:t>Bathrooms</a:t>
            </a:r>
          </a:p>
          <a:p>
            <a:pPr lvl="0">
              <a:lnSpc>
                <a:spcPct val="100000"/>
              </a:lnSpc>
              <a:spcBef>
                <a:spcPts val="600"/>
              </a:spcBef>
            </a:pPr>
            <a:r>
              <a:rPr lang="en-US" sz="2800" dirty="0" smtClean="0"/>
              <a:t>Coffee/Water/Drinks</a:t>
            </a:r>
          </a:p>
          <a:p>
            <a:pPr lvl="0">
              <a:lnSpc>
                <a:spcPct val="100000"/>
              </a:lnSpc>
              <a:spcBef>
                <a:spcPts val="600"/>
              </a:spcBef>
            </a:pPr>
            <a:r>
              <a:rPr lang="en-US" sz="2800" dirty="0" smtClean="0"/>
              <a:t>Internet Access</a:t>
            </a:r>
          </a:p>
          <a:p>
            <a:pPr lvl="0">
              <a:lnSpc>
                <a:spcPct val="100000"/>
              </a:lnSpc>
              <a:spcBef>
                <a:spcPts val="600"/>
              </a:spcBef>
            </a:pPr>
            <a:endParaRPr lang="en-US" sz="2800" dirty="0"/>
          </a:p>
          <a:p>
            <a:pPr marL="0" lvl="0" indent="0">
              <a:lnSpc>
                <a:spcPct val="100000"/>
              </a:lnSpc>
              <a:spcBef>
                <a:spcPts val="600"/>
              </a:spcBef>
              <a:buNone/>
            </a:pPr>
            <a:r>
              <a:rPr lang="en-US" sz="2800" b="1" dirty="0" smtClean="0"/>
              <a:t>Day 1</a:t>
            </a:r>
          </a:p>
          <a:p>
            <a:pPr lvl="0">
              <a:lnSpc>
                <a:spcPct val="100000"/>
              </a:lnSpc>
              <a:spcBef>
                <a:spcPts val="600"/>
              </a:spcBef>
            </a:pPr>
            <a:r>
              <a:rPr lang="en-US" sz="2800" dirty="0" smtClean="0"/>
              <a:t>9AM: Lecture</a:t>
            </a:r>
          </a:p>
          <a:p>
            <a:pPr lvl="0">
              <a:lnSpc>
                <a:spcPct val="100000"/>
              </a:lnSpc>
              <a:spcBef>
                <a:spcPts val="600"/>
              </a:spcBef>
            </a:pPr>
            <a:r>
              <a:rPr lang="en-US" sz="2800" dirty="0" smtClean="0"/>
              <a:t>10AM-Noon: Lab</a:t>
            </a:r>
          </a:p>
          <a:p>
            <a:pPr lvl="0">
              <a:lnSpc>
                <a:spcPct val="100000"/>
              </a:lnSpc>
              <a:spcBef>
                <a:spcPts val="600"/>
              </a:spcBef>
            </a:pPr>
            <a:r>
              <a:rPr lang="en-US" sz="2800" dirty="0" smtClean="0"/>
              <a:t>Noon-1PM: Lab and lunch</a:t>
            </a:r>
          </a:p>
          <a:p>
            <a:pPr lvl="0">
              <a:lnSpc>
                <a:spcPct val="100000"/>
              </a:lnSpc>
              <a:spcBef>
                <a:spcPts val="600"/>
              </a:spcBef>
            </a:pPr>
            <a:r>
              <a:rPr lang="en-US" sz="2800" dirty="0" smtClean="0"/>
              <a:t>1PM-2PM: Lecture</a:t>
            </a:r>
          </a:p>
          <a:p>
            <a:pPr lvl="0">
              <a:lnSpc>
                <a:spcPct val="100000"/>
              </a:lnSpc>
              <a:spcBef>
                <a:spcPts val="600"/>
              </a:spcBef>
            </a:pPr>
            <a:r>
              <a:rPr lang="en-US" sz="2800" dirty="0" smtClean="0"/>
              <a:t>2PM-6PM: Lab</a:t>
            </a:r>
            <a:endParaRPr lang="en-US" sz="2800" dirty="0"/>
          </a:p>
          <a:p>
            <a:pPr lvl="0">
              <a:lnSpc>
                <a:spcPct val="100000"/>
              </a:lnSpc>
              <a:spcBef>
                <a:spcPts val="600"/>
              </a:spcBef>
            </a:pPr>
            <a:endParaRPr lang="en-US" sz="2800" dirty="0"/>
          </a:p>
          <a:p>
            <a:pPr marL="0" lvl="0" indent="0">
              <a:lnSpc>
                <a:spcPct val="100000"/>
              </a:lnSpc>
              <a:spcBef>
                <a:spcPts val="600"/>
              </a:spcBef>
              <a:buNone/>
            </a:pPr>
            <a:endParaRPr lang="en-US" sz="2800" b="1" dirty="0" smtClean="0"/>
          </a:p>
          <a:p>
            <a:pPr marL="0" lvl="0" indent="0">
              <a:lnSpc>
                <a:spcPct val="100000"/>
              </a:lnSpc>
              <a:spcBef>
                <a:spcPts val="600"/>
              </a:spcBef>
              <a:buNone/>
            </a:pPr>
            <a:r>
              <a:rPr lang="en-US" sz="2800" b="1" dirty="0" smtClean="0"/>
              <a:t>Day 2 (rinse, repeat)</a:t>
            </a:r>
            <a:endParaRPr lang="en-US" sz="2800" b="1" dirty="0"/>
          </a:p>
          <a:p>
            <a:pPr lvl="0">
              <a:lnSpc>
                <a:spcPct val="100000"/>
              </a:lnSpc>
              <a:spcBef>
                <a:spcPts val="600"/>
              </a:spcBef>
            </a:pPr>
            <a:r>
              <a:rPr lang="en-US" sz="2800" dirty="0"/>
              <a:t>9AM: Lecture</a:t>
            </a:r>
          </a:p>
          <a:p>
            <a:pPr lvl="0">
              <a:lnSpc>
                <a:spcPct val="100000"/>
              </a:lnSpc>
              <a:spcBef>
                <a:spcPts val="600"/>
              </a:spcBef>
            </a:pPr>
            <a:r>
              <a:rPr lang="en-US" sz="2800" dirty="0"/>
              <a:t>10AM-Noon: Lab</a:t>
            </a:r>
          </a:p>
          <a:p>
            <a:pPr lvl="0">
              <a:lnSpc>
                <a:spcPct val="100000"/>
              </a:lnSpc>
              <a:spcBef>
                <a:spcPts val="600"/>
              </a:spcBef>
            </a:pPr>
            <a:r>
              <a:rPr lang="en-US" sz="2800" dirty="0"/>
              <a:t>Noon-1PM: Lab and lunch</a:t>
            </a:r>
          </a:p>
          <a:p>
            <a:pPr lvl="0">
              <a:lnSpc>
                <a:spcPct val="100000"/>
              </a:lnSpc>
              <a:spcBef>
                <a:spcPts val="600"/>
              </a:spcBef>
            </a:pPr>
            <a:r>
              <a:rPr lang="en-US" sz="2800" dirty="0"/>
              <a:t>1PM-2PM: Lecture</a:t>
            </a:r>
          </a:p>
          <a:p>
            <a:pPr lvl="0">
              <a:lnSpc>
                <a:spcPct val="100000"/>
              </a:lnSpc>
              <a:spcBef>
                <a:spcPts val="600"/>
              </a:spcBef>
            </a:pPr>
            <a:r>
              <a:rPr lang="en-US" sz="2800" dirty="0"/>
              <a:t>2PM-6PM: Lab</a:t>
            </a:r>
          </a:p>
          <a:p>
            <a:pPr marL="0" lvl="0" indent="0">
              <a:lnSpc>
                <a:spcPct val="100000"/>
              </a:lnSpc>
              <a:spcBef>
                <a:spcPts val="600"/>
              </a:spcBef>
              <a:buNone/>
            </a:pPr>
            <a:endParaRPr lang="en-US" sz="2800" dirty="0" smtClean="0"/>
          </a:p>
        </p:txBody>
      </p:sp>
    </p:spTree>
    <p:extLst>
      <p:ext uri="{BB962C8B-B14F-4D97-AF65-F5344CB8AC3E}">
        <p14:creationId xmlns:p14="http://schemas.microsoft.com/office/powerpoint/2010/main" val="196274798"/>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Management NIC</a:t>
            </a:r>
            <a:endParaRPr lang="en-US" dirty="0"/>
          </a:p>
        </p:txBody>
      </p:sp>
      <p:pic>
        <p:nvPicPr>
          <p:cNvPr id="5" name="Picture 4"/>
          <p:cNvPicPr>
            <a:picLocks noChangeAspect="1"/>
          </p:cNvPicPr>
          <p:nvPr/>
        </p:nvPicPr>
        <p:blipFill>
          <a:blip r:embed="rId2"/>
          <a:stretch>
            <a:fillRect/>
          </a:stretch>
        </p:blipFill>
        <p:spPr>
          <a:xfrm>
            <a:off x="152400" y="1209737"/>
            <a:ext cx="6972464" cy="4889781"/>
          </a:xfrm>
          <a:prstGeom prst="rect">
            <a:avLst/>
          </a:prstGeom>
        </p:spPr>
      </p:pic>
      <p:sp>
        <p:nvSpPr>
          <p:cNvPr id="6" name="TextBox 5"/>
          <p:cNvSpPr txBox="1"/>
          <p:nvPr/>
        </p:nvSpPr>
        <p:spPr>
          <a:xfrm>
            <a:off x="5878434" y="2297517"/>
            <a:ext cx="6313565"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Must use Management Interface for configuration.</a:t>
            </a:r>
          </a:p>
          <a:p>
            <a:pPr marL="285750" indent="-285750">
              <a:buFont typeface="Arial" panose="020B0604020202020204" pitchFamily="34" charset="0"/>
              <a:buChar char="•"/>
            </a:pPr>
            <a:r>
              <a:rPr lang="en-US" sz="3200" dirty="0" smtClean="0"/>
              <a:t>No CLI </a:t>
            </a:r>
            <a:r>
              <a:rPr lang="en-US" sz="3200" dirty="0" err="1" smtClean="0"/>
              <a:t>config</a:t>
            </a:r>
            <a:r>
              <a:rPr lang="en-US" sz="3200" dirty="0" smtClean="0"/>
              <a:t> mode – for data plane.</a:t>
            </a:r>
          </a:p>
          <a:p>
            <a:pPr marL="285750" indent="-285750">
              <a:buFont typeface="Arial" panose="020B0604020202020204" pitchFamily="34" charset="0"/>
              <a:buChar char="•"/>
            </a:pPr>
            <a:r>
              <a:rPr lang="en-US" sz="3200" dirty="0" smtClean="0"/>
              <a:t>Management NIC in “VRF”.</a:t>
            </a:r>
            <a:endParaRPr lang="en-US" sz="3200" dirty="0"/>
          </a:p>
        </p:txBody>
      </p:sp>
    </p:spTree>
    <p:extLst>
      <p:ext uri="{BB962C8B-B14F-4D97-AF65-F5344CB8AC3E}">
        <p14:creationId xmlns:p14="http://schemas.microsoft.com/office/powerpoint/2010/main" val="2559987832"/>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 FTD (virtual machine)</a:t>
            </a:r>
            <a:endParaRPr lang="en-US" dirty="0"/>
          </a:p>
        </p:txBody>
      </p:sp>
      <p:pic>
        <p:nvPicPr>
          <p:cNvPr id="6" name="Picture 5"/>
          <p:cNvPicPr>
            <a:picLocks noChangeAspect="1"/>
          </p:cNvPicPr>
          <p:nvPr/>
        </p:nvPicPr>
        <p:blipFill>
          <a:blip r:embed="rId2"/>
          <a:stretch>
            <a:fillRect/>
          </a:stretch>
        </p:blipFill>
        <p:spPr>
          <a:xfrm>
            <a:off x="583688" y="1035940"/>
            <a:ext cx="9927151" cy="5060060"/>
          </a:xfrm>
          <a:prstGeom prst="rect">
            <a:avLst/>
          </a:prstGeom>
        </p:spPr>
      </p:pic>
    </p:spTree>
    <p:extLst>
      <p:ext uri="{BB962C8B-B14F-4D97-AF65-F5344CB8AC3E}">
        <p14:creationId xmlns:p14="http://schemas.microsoft.com/office/powerpoint/2010/main" val="1305555830"/>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OVA with Configuration Wizard</a:t>
            </a:r>
            <a:endParaRPr lang="en-US" dirty="0"/>
          </a:p>
        </p:txBody>
      </p:sp>
      <p:pic>
        <p:nvPicPr>
          <p:cNvPr id="4" name="Picture 3" descr="C:\Users\dmickels\AppData\Local\Temp\SNAGHTML492ff5d2.PNG"/>
          <p:cNvPicPr/>
          <p:nvPr/>
        </p:nvPicPr>
        <p:blipFill>
          <a:blip r:embed="rId2">
            <a:extLst>
              <a:ext uri="{28A0092B-C50C-407E-A947-70E740481C1C}">
                <a14:useLocalDpi xmlns:a14="http://schemas.microsoft.com/office/drawing/2010/main" val="0"/>
              </a:ext>
            </a:extLst>
          </a:blip>
          <a:srcRect/>
          <a:stretch>
            <a:fillRect/>
          </a:stretch>
        </p:blipFill>
        <p:spPr bwMode="auto">
          <a:xfrm>
            <a:off x="5943599" y="793210"/>
            <a:ext cx="4812645" cy="5141775"/>
          </a:xfrm>
          <a:prstGeom prst="rect">
            <a:avLst/>
          </a:prstGeom>
          <a:noFill/>
          <a:ln>
            <a:noFill/>
          </a:ln>
        </p:spPr>
      </p:pic>
      <p:pic>
        <p:nvPicPr>
          <p:cNvPr id="5" name="Picture 4" descr="C:\Users\dmickels\AppData\Local\Temp\SNAGHTML491f01ac.PNG"/>
          <p:cNvPicPr/>
          <p:nvPr/>
        </p:nvPicPr>
        <p:blipFill>
          <a:blip r:embed="rId3">
            <a:extLst>
              <a:ext uri="{28A0092B-C50C-407E-A947-70E740481C1C}">
                <a14:useLocalDpi xmlns:a14="http://schemas.microsoft.com/office/drawing/2010/main" val="0"/>
              </a:ext>
            </a:extLst>
          </a:blip>
          <a:srcRect/>
          <a:stretch>
            <a:fillRect/>
          </a:stretch>
        </p:blipFill>
        <p:spPr bwMode="auto">
          <a:xfrm>
            <a:off x="198304" y="804232"/>
            <a:ext cx="4820101" cy="5059038"/>
          </a:xfrm>
          <a:prstGeom prst="rect">
            <a:avLst/>
          </a:prstGeom>
          <a:noFill/>
          <a:ln>
            <a:noFill/>
          </a:ln>
        </p:spPr>
      </p:pic>
    </p:spTree>
    <p:extLst>
      <p:ext uri="{BB962C8B-B14F-4D97-AF65-F5344CB8AC3E}">
        <p14:creationId xmlns:p14="http://schemas.microsoft.com/office/powerpoint/2010/main" val="3257288005"/>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NIC Configuration</a:t>
            </a:r>
            <a:endParaRPr lang="en-US" dirty="0"/>
          </a:p>
        </p:txBody>
      </p:sp>
      <p:pic>
        <p:nvPicPr>
          <p:cNvPr id="6" name="Picture 5"/>
          <p:cNvPicPr>
            <a:picLocks noChangeAspect="1"/>
          </p:cNvPicPr>
          <p:nvPr/>
        </p:nvPicPr>
        <p:blipFill>
          <a:blip r:embed="rId2"/>
          <a:stretch>
            <a:fillRect/>
          </a:stretch>
        </p:blipFill>
        <p:spPr>
          <a:xfrm>
            <a:off x="110169" y="1179426"/>
            <a:ext cx="5868941" cy="4060021"/>
          </a:xfrm>
          <a:prstGeom prst="rect">
            <a:avLst/>
          </a:prstGeom>
        </p:spPr>
      </p:pic>
      <p:pic>
        <p:nvPicPr>
          <p:cNvPr id="7" name="Picture 6"/>
          <p:cNvPicPr>
            <a:picLocks noChangeAspect="1"/>
          </p:cNvPicPr>
          <p:nvPr/>
        </p:nvPicPr>
        <p:blipFill>
          <a:blip r:embed="rId3"/>
          <a:stretch>
            <a:fillRect/>
          </a:stretch>
        </p:blipFill>
        <p:spPr>
          <a:xfrm>
            <a:off x="6270761" y="1179426"/>
            <a:ext cx="5868941" cy="4060021"/>
          </a:xfrm>
          <a:prstGeom prst="rect">
            <a:avLst/>
          </a:prstGeom>
        </p:spPr>
      </p:pic>
    </p:spTree>
    <p:extLst>
      <p:ext uri="{BB962C8B-B14F-4D97-AF65-F5344CB8AC3E}">
        <p14:creationId xmlns:p14="http://schemas.microsoft.com/office/powerpoint/2010/main" val="3957422931"/>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NIC Configuration (cont.)</a:t>
            </a:r>
            <a:endParaRPr lang="en-US" dirty="0"/>
          </a:p>
        </p:txBody>
      </p:sp>
      <p:pic>
        <p:nvPicPr>
          <p:cNvPr id="4" name="Picture 3"/>
          <p:cNvPicPr>
            <a:picLocks noChangeAspect="1"/>
          </p:cNvPicPr>
          <p:nvPr/>
        </p:nvPicPr>
        <p:blipFill>
          <a:blip r:embed="rId2"/>
          <a:stretch>
            <a:fillRect/>
          </a:stretch>
        </p:blipFill>
        <p:spPr>
          <a:xfrm>
            <a:off x="137711" y="1206104"/>
            <a:ext cx="5821503" cy="4027204"/>
          </a:xfrm>
          <a:prstGeom prst="rect">
            <a:avLst/>
          </a:prstGeom>
        </p:spPr>
      </p:pic>
      <p:pic>
        <p:nvPicPr>
          <p:cNvPr id="5" name="Picture 4"/>
          <p:cNvPicPr>
            <a:picLocks noChangeAspect="1"/>
          </p:cNvPicPr>
          <p:nvPr/>
        </p:nvPicPr>
        <p:blipFill>
          <a:blip r:embed="rId3"/>
          <a:stretch>
            <a:fillRect/>
          </a:stretch>
        </p:blipFill>
        <p:spPr>
          <a:xfrm>
            <a:off x="6232785" y="1206104"/>
            <a:ext cx="5821501" cy="4027203"/>
          </a:xfrm>
          <a:prstGeom prst="rect">
            <a:avLst/>
          </a:prstGeom>
        </p:spPr>
      </p:pic>
      <p:sp>
        <p:nvSpPr>
          <p:cNvPr id="8" name="TextBox 7"/>
          <p:cNvSpPr txBox="1"/>
          <p:nvPr/>
        </p:nvSpPr>
        <p:spPr>
          <a:xfrm>
            <a:off x="0" y="5392697"/>
            <a:ext cx="12192000" cy="707886"/>
          </a:xfrm>
          <a:prstGeom prst="rect">
            <a:avLst/>
          </a:prstGeom>
          <a:noFill/>
        </p:spPr>
        <p:txBody>
          <a:bodyPr wrap="square" rtlCol="0">
            <a:spAutoFit/>
          </a:bodyPr>
          <a:lstStyle/>
          <a:p>
            <a:r>
              <a:rPr lang="en-US" sz="2000" b="1" dirty="0" smtClean="0"/>
              <a:t>Note: </a:t>
            </a:r>
            <a:r>
              <a:rPr lang="en-US" sz="2000" dirty="0" smtClean="0"/>
              <a:t>There is no “restarting” or “rerunning” the configuration wizard.  You’ll have to use the CLI commands that start with </a:t>
            </a:r>
            <a:r>
              <a:rPr lang="en-US" sz="2000" b="1" dirty="0" smtClean="0"/>
              <a:t>configure network</a:t>
            </a:r>
            <a:r>
              <a:rPr lang="en-US" sz="2000" dirty="0"/>
              <a:t> </a:t>
            </a:r>
            <a:r>
              <a:rPr lang="en-US" sz="2000" dirty="0" smtClean="0"/>
              <a:t>to change the management NIC’s configuration.</a:t>
            </a:r>
            <a:endParaRPr lang="en-US" sz="2000" dirty="0"/>
          </a:p>
        </p:txBody>
      </p:sp>
    </p:spTree>
    <p:extLst>
      <p:ext uri="{BB962C8B-B14F-4D97-AF65-F5344CB8AC3E}">
        <p14:creationId xmlns:p14="http://schemas.microsoft.com/office/powerpoint/2010/main" val="4103257564"/>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64804" y="205820"/>
            <a:ext cx="8680761" cy="5803881"/>
          </a:xfrm>
          <a:prstGeom prst="rect">
            <a:avLst/>
          </a:prstGeom>
        </p:spPr>
      </p:pic>
      <p:sp>
        <p:nvSpPr>
          <p:cNvPr id="2" name="Title 1"/>
          <p:cNvSpPr>
            <a:spLocks noGrp="1"/>
          </p:cNvSpPr>
          <p:nvPr>
            <p:ph type="title"/>
          </p:nvPr>
        </p:nvSpPr>
        <p:spPr/>
        <p:txBody>
          <a:bodyPr>
            <a:normAutofit/>
          </a:bodyPr>
          <a:lstStyle/>
          <a:p>
            <a:r>
              <a:rPr lang="en-US" dirty="0" smtClean="0"/>
              <a:t>FTD CLI</a:t>
            </a:r>
            <a:endParaRPr lang="en-US" dirty="0"/>
          </a:p>
        </p:txBody>
      </p:sp>
      <p:sp>
        <p:nvSpPr>
          <p:cNvPr id="6" name="TextBox 5"/>
          <p:cNvSpPr txBox="1"/>
          <p:nvPr/>
        </p:nvSpPr>
        <p:spPr>
          <a:xfrm>
            <a:off x="11943" y="995575"/>
            <a:ext cx="4136453" cy="1754326"/>
          </a:xfrm>
          <a:prstGeom prst="rect">
            <a:avLst/>
          </a:prstGeom>
          <a:noFill/>
        </p:spPr>
        <p:txBody>
          <a:bodyPr wrap="none" rtlCol="0">
            <a:spAutoFit/>
          </a:bodyPr>
          <a:lstStyle/>
          <a:p>
            <a:r>
              <a:rPr lang="en-US" dirty="0" smtClean="0"/>
              <a:t>3 “shells” that you can access:</a:t>
            </a:r>
          </a:p>
          <a:p>
            <a:pPr marL="285750" indent="-285750">
              <a:buFont typeface="Arial" panose="020B0604020202020204" pitchFamily="34" charset="0"/>
              <a:buChar char="•"/>
            </a:pPr>
            <a:r>
              <a:rPr lang="en-US" dirty="0" smtClean="0"/>
              <a:t>FTD shell (AKA CLISH) – “</a:t>
            </a:r>
            <a:r>
              <a:rPr lang="en-US" dirty="0" smtClean="0">
                <a:solidFill>
                  <a:srgbClr val="FF0000"/>
                </a:solidFill>
              </a:rPr>
              <a:t>&gt;</a:t>
            </a:r>
            <a:r>
              <a:rPr lang="en-US" dirty="0" smtClean="0"/>
              <a:t>”</a:t>
            </a:r>
          </a:p>
          <a:p>
            <a:pPr marL="285750" indent="-285750">
              <a:buFont typeface="Arial" panose="020B0604020202020204" pitchFamily="34" charset="0"/>
              <a:buChar char="•"/>
            </a:pPr>
            <a:r>
              <a:rPr lang="en-US" dirty="0" smtClean="0"/>
              <a:t>Linux shell (AKA BASH)</a:t>
            </a:r>
          </a:p>
          <a:p>
            <a:pPr marL="742950" lvl="1" indent="-285750">
              <a:buFont typeface="Arial" panose="020B0604020202020204" pitchFamily="34" charset="0"/>
              <a:buChar char="•"/>
            </a:pPr>
            <a:r>
              <a:rPr lang="en-US" dirty="0" smtClean="0"/>
              <a:t>Non-root – “</a:t>
            </a:r>
            <a:r>
              <a:rPr lang="en-US" dirty="0" smtClean="0">
                <a:solidFill>
                  <a:srgbClr val="FF0000"/>
                </a:solidFill>
              </a:rPr>
              <a:t>$</a:t>
            </a:r>
            <a:r>
              <a:rPr lang="en-US" dirty="0" smtClean="0"/>
              <a:t>”</a:t>
            </a:r>
          </a:p>
          <a:p>
            <a:pPr marL="742950" lvl="1" indent="-285750">
              <a:buFont typeface="Arial" panose="020B0604020202020204" pitchFamily="34" charset="0"/>
              <a:buChar char="•"/>
            </a:pPr>
            <a:r>
              <a:rPr lang="en-US" dirty="0" smtClean="0"/>
              <a:t>Root – “</a:t>
            </a:r>
            <a:r>
              <a:rPr lang="en-US" dirty="0" smtClean="0">
                <a:solidFill>
                  <a:srgbClr val="FF0000"/>
                </a:solidFill>
              </a:rPr>
              <a:t>#</a:t>
            </a:r>
            <a:r>
              <a:rPr lang="en-US" dirty="0" smtClean="0"/>
              <a:t>”</a:t>
            </a:r>
          </a:p>
          <a:p>
            <a:pPr marL="285750" indent="-285750">
              <a:buFont typeface="Arial" panose="020B0604020202020204" pitchFamily="34" charset="0"/>
              <a:buChar char="•"/>
            </a:pPr>
            <a:r>
              <a:rPr lang="en-US" dirty="0" smtClean="0"/>
              <a:t>ASA Shell (AKA Lina CLI) – “</a:t>
            </a:r>
            <a:r>
              <a:rPr lang="en-US" dirty="0" smtClean="0">
                <a:solidFill>
                  <a:srgbClr val="FF0000"/>
                </a:solidFill>
              </a:rPr>
              <a:t>firepower&gt;</a:t>
            </a:r>
            <a:r>
              <a:rPr lang="en-US" dirty="0" smtClean="0"/>
              <a:t>”</a:t>
            </a:r>
            <a:endParaRPr lang="en-US" dirty="0"/>
          </a:p>
        </p:txBody>
      </p:sp>
    </p:spTree>
    <p:extLst>
      <p:ext uri="{BB962C8B-B14F-4D97-AF65-F5344CB8AC3E}">
        <p14:creationId xmlns:p14="http://schemas.microsoft.com/office/powerpoint/2010/main" val="2505823476"/>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FTD Configuration Options: FMC vs. Firepower Device Manager</a:t>
            </a:r>
            <a:endParaRPr lang="en-US" dirty="0"/>
          </a:p>
        </p:txBody>
      </p:sp>
    </p:spTree>
    <p:extLst>
      <p:ext uri="{BB962C8B-B14F-4D97-AF65-F5344CB8AC3E}">
        <p14:creationId xmlns:p14="http://schemas.microsoft.com/office/powerpoint/2010/main" val="3280184596"/>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 Plane Configuration Options</a:t>
            </a:r>
            <a:endParaRPr lang="en-US" dirty="0"/>
          </a:p>
        </p:txBody>
      </p:sp>
      <p:pic>
        <p:nvPicPr>
          <p:cNvPr id="5" name="Picture 4"/>
          <p:cNvPicPr/>
          <p:nvPr/>
        </p:nvPicPr>
        <p:blipFill>
          <a:blip r:embed="rId2"/>
          <a:stretch>
            <a:fillRect/>
          </a:stretch>
        </p:blipFill>
        <p:spPr>
          <a:xfrm>
            <a:off x="6673683" y="1608463"/>
            <a:ext cx="5323673" cy="3315282"/>
          </a:xfrm>
          <a:prstGeom prst="rect">
            <a:avLst/>
          </a:prstGeom>
        </p:spPr>
      </p:pic>
      <p:pic>
        <p:nvPicPr>
          <p:cNvPr id="6" name="Picture 5"/>
          <p:cNvPicPr>
            <a:picLocks noChangeAspect="1"/>
          </p:cNvPicPr>
          <p:nvPr/>
        </p:nvPicPr>
        <p:blipFill>
          <a:blip r:embed="rId3"/>
          <a:stretch>
            <a:fillRect/>
          </a:stretch>
        </p:blipFill>
        <p:spPr>
          <a:xfrm>
            <a:off x="391087" y="1608463"/>
            <a:ext cx="5942803" cy="3355851"/>
          </a:xfrm>
          <a:prstGeom prst="rect">
            <a:avLst/>
          </a:prstGeom>
        </p:spPr>
      </p:pic>
      <p:sp>
        <p:nvSpPr>
          <p:cNvPr id="7" name="TextBox 6"/>
          <p:cNvSpPr txBox="1"/>
          <p:nvPr/>
        </p:nvSpPr>
        <p:spPr>
          <a:xfrm>
            <a:off x="1797091" y="1196202"/>
            <a:ext cx="3130793" cy="369332"/>
          </a:xfrm>
          <a:prstGeom prst="rect">
            <a:avLst/>
          </a:prstGeom>
          <a:noFill/>
        </p:spPr>
        <p:txBody>
          <a:bodyPr wrap="none" rtlCol="0">
            <a:spAutoFit/>
          </a:bodyPr>
          <a:lstStyle/>
          <a:p>
            <a:r>
              <a:rPr lang="en-US" dirty="0" smtClean="0"/>
              <a:t>Firepower Management Center</a:t>
            </a:r>
            <a:endParaRPr lang="en-US" dirty="0"/>
          </a:p>
        </p:txBody>
      </p:sp>
      <p:sp>
        <p:nvSpPr>
          <p:cNvPr id="8" name="TextBox 7"/>
          <p:cNvSpPr txBox="1"/>
          <p:nvPr/>
        </p:nvSpPr>
        <p:spPr>
          <a:xfrm>
            <a:off x="7845705" y="1200707"/>
            <a:ext cx="2979628" cy="369332"/>
          </a:xfrm>
          <a:prstGeom prst="rect">
            <a:avLst/>
          </a:prstGeom>
          <a:noFill/>
        </p:spPr>
        <p:txBody>
          <a:bodyPr wrap="square" rtlCol="0">
            <a:spAutoFit/>
          </a:bodyPr>
          <a:lstStyle/>
          <a:p>
            <a:r>
              <a:rPr lang="en-US" dirty="0" smtClean="0"/>
              <a:t>Firepower Device Manager</a:t>
            </a:r>
            <a:endParaRPr lang="en-US" dirty="0"/>
          </a:p>
        </p:txBody>
      </p:sp>
      <p:sp>
        <p:nvSpPr>
          <p:cNvPr id="9" name="TextBox 8"/>
          <p:cNvSpPr txBox="1"/>
          <p:nvPr/>
        </p:nvSpPr>
        <p:spPr>
          <a:xfrm>
            <a:off x="0" y="5151184"/>
            <a:ext cx="12192000"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Firepower Management Center (FMC): Centralized server for managing multiple devices</a:t>
            </a:r>
          </a:p>
          <a:p>
            <a:pPr marL="285750" indent="-285750">
              <a:buFont typeface="Arial" panose="020B0604020202020204" pitchFamily="34" charset="0"/>
              <a:buChar char="•"/>
            </a:pPr>
            <a:r>
              <a:rPr lang="en-US" sz="2000" dirty="0" smtClean="0"/>
              <a:t>Firepower Device Manager: On-box manager for a single FTD device.  (5500-X Hardware only.)</a:t>
            </a:r>
            <a:endParaRPr lang="en-US" sz="2000" dirty="0"/>
          </a:p>
        </p:txBody>
      </p:sp>
    </p:spTree>
    <p:extLst>
      <p:ext uri="{BB962C8B-B14F-4D97-AF65-F5344CB8AC3E}">
        <p14:creationId xmlns:p14="http://schemas.microsoft.com/office/powerpoint/2010/main" val="1856943037"/>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Firepower Device Manager</a:t>
            </a:r>
            <a:endParaRPr lang="en-US" dirty="0"/>
          </a:p>
        </p:txBody>
      </p:sp>
      <p:pic>
        <p:nvPicPr>
          <p:cNvPr id="3" name="Picture 2"/>
          <p:cNvPicPr/>
          <p:nvPr/>
        </p:nvPicPr>
        <p:blipFill>
          <a:blip r:embed="rId2"/>
          <a:stretch>
            <a:fillRect/>
          </a:stretch>
        </p:blipFill>
        <p:spPr>
          <a:xfrm>
            <a:off x="66101" y="1514819"/>
            <a:ext cx="6461187" cy="3409425"/>
          </a:xfrm>
          <a:prstGeom prst="rect">
            <a:avLst/>
          </a:prstGeom>
        </p:spPr>
      </p:pic>
      <p:sp>
        <p:nvSpPr>
          <p:cNvPr id="4" name="TextBox 3"/>
          <p:cNvSpPr txBox="1"/>
          <p:nvPr/>
        </p:nvSpPr>
        <p:spPr>
          <a:xfrm>
            <a:off x="6527085" y="841466"/>
            <a:ext cx="5664915"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Not as feature rich as FMC, especially in reporting.</a:t>
            </a:r>
          </a:p>
          <a:p>
            <a:pPr marL="285750" indent="-285750">
              <a:buFont typeface="Arial" panose="020B0604020202020204" pitchFamily="34" charset="0"/>
              <a:buChar char="•"/>
            </a:pPr>
            <a:r>
              <a:rPr lang="en-US" sz="2000" dirty="0" smtClean="0"/>
              <a:t>Supported Features as of v6.1:</a:t>
            </a:r>
          </a:p>
          <a:p>
            <a:pPr marL="742950" lvl="1" indent="-285750">
              <a:buFont typeface="Arial" panose="020B0604020202020204" pitchFamily="34" charset="0"/>
              <a:buChar char="•"/>
            </a:pPr>
            <a:r>
              <a:rPr lang="en-US" sz="2000" dirty="0" smtClean="0"/>
              <a:t>NAT</a:t>
            </a:r>
          </a:p>
          <a:p>
            <a:pPr marL="742950" lvl="1" indent="-285750">
              <a:buFont typeface="Arial" panose="020B0604020202020204" pitchFamily="34" charset="0"/>
              <a:buChar char="•"/>
            </a:pPr>
            <a:r>
              <a:rPr lang="en-US" sz="2000" dirty="0" smtClean="0"/>
              <a:t>Routing</a:t>
            </a:r>
          </a:p>
          <a:p>
            <a:pPr marL="742950" lvl="1" indent="-285750">
              <a:buFont typeface="Arial" panose="020B0604020202020204" pitchFamily="34" charset="0"/>
              <a:buChar char="•"/>
            </a:pPr>
            <a:r>
              <a:rPr lang="en-US" sz="2000" dirty="0" smtClean="0"/>
              <a:t>Access Control</a:t>
            </a:r>
          </a:p>
          <a:p>
            <a:pPr marL="742950" lvl="1" indent="-285750">
              <a:buFont typeface="Arial" panose="020B0604020202020204" pitchFamily="34" charset="0"/>
              <a:buChar char="•"/>
            </a:pPr>
            <a:r>
              <a:rPr lang="en-US" sz="2000" dirty="0" smtClean="0"/>
              <a:t>Device and Event Monitoring</a:t>
            </a:r>
          </a:p>
          <a:p>
            <a:pPr marL="742950" lvl="1" indent="-285750">
              <a:buFont typeface="Arial" panose="020B0604020202020204" pitchFamily="34" charset="0"/>
              <a:buChar char="•"/>
            </a:pPr>
            <a:r>
              <a:rPr lang="en-US" sz="2000" dirty="0" smtClean="0"/>
              <a:t>Easy Device Setup</a:t>
            </a:r>
          </a:p>
          <a:p>
            <a:pPr marL="285750" indent="-285750">
              <a:buFont typeface="Arial" panose="020B0604020202020204" pitchFamily="34" charset="0"/>
              <a:buChar char="•"/>
            </a:pPr>
            <a:r>
              <a:rPr lang="en-US" sz="2000" dirty="0" smtClean="0"/>
              <a:t>Roadmap:</a:t>
            </a:r>
          </a:p>
          <a:p>
            <a:pPr marL="742950" lvl="1" indent="-285750">
              <a:buFont typeface="Arial" panose="020B0604020202020204" pitchFamily="34" charset="0"/>
              <a:buChar char="•"/>
            </a:pPr>
            <a:r>
              <a:rPr lang="en-US" sz="2000" dirty="0" smtClean="0"/>
              <a:t>Site to Site VPN</a:t>
            </a:r>
          </a:p>
          <a:p>
            <a:pPr marL="742950" lvl="1" indent="-285750">
              <a:buFont typeface="Arial" panose="020B0604020202020204" pitchFamily="34" charset="0"/>
              <a:buChar char="•"/>
            </a:pPr>
            <a:r>
              <a:rPr lang="en-US" sz="2000" dirty="0" smtClean="0"/>
              <a:t>Security Intelligence</a:t>
            </a:r>
          </a:p>
          <a:p>
            <a:pPr marL="742950" lvl="1" indent="-285750">
              <a:buFont typeface="Arial" panose="020B0604020202020204" pitchFamily="34" charset="0"/>
              <a:buChar char="•"/>
            </a:pPr>
            <a:r>
              <a:rPr lang="en-US" sz="2000" dirty="0" smtClean="0"/>
              <a:t>SSL, Identity, Rate Limiting (</a:t>
            </a:r>
            <a:r>
              <a:rPr lang="en-US" sz="2000" dirty="0" err="1" smtClean="0"/>
              <a:t>QoS</a:t>
            </a:r>
            <a:r>
              <a:rPr lang="en-US" sz="2000" dirty="0" smtClean="0"/>
              <a:t>), etc.</a:t>
            </a:r>
          </a:p>
          <a:p>
            <a:pPr marL="742950" lvl="1" indent="-285750">
              <a:buFont typeface="Arial" panose="020B0604020202020204" pitchFamily="34" charset="0"/>
              <a:buChar char="•"/>
            </a:pPr>
            <a:r>
              <a:rPr lang="en-US" sz="2000" dirty="0" smtClean="0"/>
              <a:t>Active/Passive Authentications</a:t>
            </a:r>
          </a:p>
          <a:p>
            <a:pPr marL="285750" indent="-285750">
              <a:buFont typeface="Arial" panose="020B0604020202020204" pitchFamily="34" charset="0"/>
              <a:buChar char="•"/>
            </a:pPr>
            <a:r>
              <a:rPr lang="en-US" sz="2000" dirty="0" smtClean="0"/>
              <a:t>No Current Plan:</a:t>
            </a:r>
          </a:p>
          <a:p>
            <a:pPr marL="742950" lvl="1" indent="-285750">
              <a:buFont typeface="Arial" panose="020B0604020202020204" pitchFamily="34" charset="0"/>
              <a:buChar char="•"/>
            </a:pPr>
            <a:r>
              <a:rPr lang="en-US" sz="2000" dirty="0" smtClean="0"/>
              <a:t>Threat Intelligence and Analytics</a:t>
            </a:r>
          </a:p>
          <a:p>
            <a:pPr marL="742950" lvl="1" indent="-285750">
              <a:buFont typeface="Arial" panose="020B0604020202020204" pitchFamily="34" charset="0"/>
              <a:buChar char="•"/>
            </a:pPr>
            <a:r>
              <a:rPr lang="en-US" sz="2000" dirty="0" smtClean="0"/>
              <a:t>Risk Reports</a:t>
            </a:r>
          </a:p>
          <a:p>
            <a:pPr marL="742950" lvl="1" indent="-285750">
              <a:buFont typeface="Arial" panose="020B0604020202020204" pitchFamily="34" charset="0"/>
              <a:buChar char="•"/>
            </a:pPr>
            <a:r>
              <a:rPr lang="en-US" sz="2000" dirty="0" smtClean="0"/>
              <a:t>Correlation and Remediation</a:t>
            </a:r>
            <a:endParaRPr lang="en-US" sz="2000" dirty="0"/>
          </a:p>
        </p:txBody>
      </p:sp>
    </p:spTree>
    <p:extLst>
      <p:ext uri="{BB962C8B-B14F-4D97-AF65-F5344CB8AC3E}">
        <p14:creationId xmlns:p14="http://schemas.microsoft.com/office/powerpoint/2010/main" val="3678120580"/>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Firepower Management Center (FMC)</a:t>
            </a:r>
            <a:endParaRPr lang="en-US" dirty="0"/>
          </a:p>
        </p:txBody>
      </p:sp>
      <p:sp>
        <p:nvSpPr>
          <p:cNvPr id="3" name="Content Placeholder 2"/>
          <p:cNvSpPr>
            <a:spLocks noGrp="1"/>
          </p:cNvSpPr>
          <p:nvPr>
            <p:ph idx="4294967295"/>
          </p:nvPr>
        </p:nvSpPr>
        <p:spPr>
          <a:xfrm>
            <a:off x="1" y="988414"/>
            <a:ext cx="11711004" cy="5188549"/>
          </a:xfrm>
          <a:prstGeom prst="rect">
            <a:avLst/>
          </a:prstGeom>
        </p:spPr>
        <p:txBody>
          <a:bodyPr>
            <a:normAutofit/>
          </a:bodyPr>
          <a:lstStyle/>
          <a:p>
            <a:r>
              <a:rPr lang="en-US" sz="3200" dirty="0" smtClean="0"/>
              <a:t>Centralize manager that allows common configuration across several devices.</a:t>
            </a:r>
          </a:p>
          <a:p>
            <a:pPr lvl="1"/>
            <a:r>
              <a:rPr lang="en-US" sz="2800" dirty="0" smtClean="0"/>
              <a:t>Configure once, deploy to many.</a:t>
            </a:r>
          </a:p>
          <a:p>
            <a:r>
              <a:rPr lang="en-US" sz="3200" dirty="0" smtClean="0"/>
              <a:t>Doesn’t manage ASA.</a:t>
            </a:r>
          </a:p>
          <a:p>
            <a:r>
              <a:rPr lang="en-US" sz="3200" dirty="0" smtClean="0"/>
              <a:t>Manages Firepower and FTD devices.</a:t>
            </a:r>
          </a:p>
          <a:p>
            <a:r>
              <a:rPr lang="en-US" sz="3200" dirty="0" smtClean="0"/>
              <a:t>Communicates with managed device via TCP/8305.</a:t>
            </a:r>
          </a:p>
          <a:p>
            <a:r>
              <a:rPr lang="en-US" sz="3200" dirty="0" smtClean="0"/>
              <a:t>Can receive updates via “cloud” services, such as Cisco </a:t>
            </a:r>
            <a:r>
              <a:rPr lang="en-US" sz="3200" dirty="0" err="1" smtClean="0"/>
              <a:t>Talos</a:t>
            </a:r>
            <a:r>
              <a:rPr lang="en-US" sz="3200" dirty="0" smtClean="0"/>
              <a:t>.</a:t>
            </a:r>
          </a:p>
          <a:p>
            <a:pPr lvl="1"/>
            <a:r>
              <a:rPr lang="en-US" sz="2800" dirty="0" smtClean="0"/>
              <a:t>Offline update available too if direct INET access not allowed.</a:t>
            </a:r>
          </a:p>
          <a:p>
            <a:endParaRPr lang="en-US" sz="3200" dirty="0"/>
          </a:p>
        </p:txBody>
      </p:sp>
    </p:spTree>
    <p:extLst>
      <p:ext uri="{BB962C8B-B14F-4D97-AF65-F5344CB8AC3E}">
        <p14:creationId xmlns:p14="http://schemas.microsoft.com/office/powerpoint/2010/main" val="3829170596"/>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583688" y="370468"/>
            <a:ext cx="11127318" cy="6251558"/>
          </a:xfrm>
          <a:prstGeom prst="rect">
            <a:avLst/>
          </a:prstGeom>
        </p:spPr>
        <p:txBody>
          <a:bodyPr numCol="1">
            <a:noAutofit/>
          </a:bodyPr>
          <a:lstStyle/>
          <a:p>
            <a:pPr marL="0" lvl="0" indent="0">
              <a:lnSpc>
                <a:spcPct val="100000"/>
              </a:lnSpc>
              <a:spcBef>
                <a:spcPts val="600"/>
              </a:spcBef>
              <a:buNone/>
            </a:pPr>
            <a:r>
              <a:rPr lang="en-US" sz="2800" b="1" dirty="0" smtClean="0"/>
              <a:t>Lecture Format</a:t>
            </a:r>
          </a:p>
          <a:p>
            <a:pPr>
              <a:lnSpc>
                <a:spcPct val="100000"/>
              </a:lnSpc>
              <a:spcBef>
                <a:spcPts val="600"/>
              </a:spcBef>
            </a:pPr>
            <a:r>
              <a:rPr lang="en-US" sz="2800" dirty="0" smtClean="0"/>
              <a:t>1 hour lecture followed by a 10 minute break.</a:t>
            </a:r>
          </a:p>
          <a:p>
            <a:pPr>
              <a:lnSpc>
                <a:spcPct val="100000"/>
              </a:lnSpc>
              <a:spcBef>
                <a:spcPts val="600"/>
              </a:spcBef>
            </a:pPr>
            <a:r>
              <a:rPr lang="en-US" sz="2800" dirty="0" smtClean="0"/>
              <a:t>Rinse, repeat  (This is a 4 hour lecture so 4 one-hour sections with 3 ten-minute breaks.)</a:t>
            </a:r>
          </a:p>
          <a:p>
            <a:pPr>
              <a:lnSpc>
                <a:spcPct val="100000"/>
              </a:lnSpc>
              <a:spcBef>
                <a:spcPts val="600"/>
              </a:spcBef>
            </a:pPr>
            <a:endParaRPr lang="en-US" sz="2800" dirty="0"/>
          </a:p>
          <a:p>
            <a:pPr marL="0" indent="0">
              <a:lnSpc>
                <a:spcPct val="100000"/>
              </a:lnSpc>
              <a:spcBef>
                <a:spcPts val="600"/>
              </a:spcBef>
              <a:buNone/>
            </a:pPr>
            <a:r>
              <a:rPr lang="en-US" sz="2800" b="1" dirty="0" smtClean="0"/>
              <a:t>Use Q&amp;A to ask questions and the panelists will respond.</a:t>
            </a:r>
          </a:p>
          <a:p>
            <a:pPr marL="0" indent="0">
              <a:lnSpc>
                <a:spcPct val="100000"/>
              </a:lnSpc>
              <a:spcBef>
                <a:spcPts val="600"/>
              </a:spcBef>
              <a:buNone/>
            </a:pPr>
            <a:endParaRPr lang="en-US" sz="2800" b="1" dirty="0"/>
          </a:p>
          <a:p>
            <a:pPr marL="0" indent="0">
              <a:lnSpc>
                <a:spcPct val="100000"/>
              </a:lnSpc>
              <a:spcBef>
                <a:spcPts val="600"/>
              </a:spcBef>
              <a:buNone/>
            </a:pPr>
            <a:r>
              <a:rPr lang="en-US" sz="2800" b="1" dirty="0" smtClean="0"/>
              <a:t>Lab Format</a:t>
            </a:r>
          </a:p>
          <a:p>
            <a:pPr marL="0" indent="0">
              <a:lnSpc>
                <a:spcPct val="100000"/>
              </a:lnSpc>
              <a:spcBef>
                <a:spcPts val="600"/>
              </a:spcBef>
              <a:buNone/>
            </a:pPr>
            <a:r>
              <a:rPr lang="en-US" sz="2800" dirty="0" smtClean="0"/>
              <a:t>Your lab will either start directly after this lecture or it will start on Wednesday February 1</a:t>
            </a:r>
            <a:r>
              <a:rPr lang="en-US" sz="2800" baseline="30000" dirty="0" smtClean="0"/>
              <a:t>st</a:t>
            </a:r>
            <a:r>
              <a:rPr lang="en-US" sz="2800" dirty="0" smtClean="0"/>
              <a:t>.  Check your invite to figure out which is for you.</a:t>
            </a:r>
          </a:p>
          <a:p>
            <a:pPr marL="0" indent="0">
              <a:lnSpc>
                <a:spcPct val="100000"/>
              </a:lnSpc>
              <a:spcBef>
                <a:spcPts val="600"/>
              </a:spcBef>
              <a:buNone/>
            </a:pPr>
            <a:endParaRPr lang="en-US" sz="2800" dirty="0" smtClean="0"/>
          </a:p>
        </p:txBody>
      </p:sp>
    </p:spTree>
    <p:extLst>
      <p:ext uri="{BB962C8B-B14F-4D97-AF65-F5344CB8AC3E}">
        <p14:creationId xmlns:p14="http://schemas.microsoft.com/office/powerpoint/2010/main" val="2041126203"/>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FTD to FMC Registration</a:t>
            </a:r>
            <a:endParaRPr lang="en-US" dirty="0"/>
          </a:p>
        </p:txBody>
      </p:sp>
    </p:spTree>
    <p:extLst>
      <p:ext uri="{BB962C8B-B14F-4D97-AF65-F5344CB8AC3E}">
        <p14:creationId xmlns:p14="http://schemas.microsoft.com/office/powerpoint/2010/main" val="4241759910"/>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FMC Registration</a:t>
            </a:r>
            <a:endParaRPr lang="en-US" dirty="0"/>
          </a:p>
        </p:txBody>
      </p:sp>
      <p:pic>
        <p:nvPicPr>
          <p:cNvPr id="5" name="Picture 4"/>
          <p:cNvPicPr>
            <a:picLocks noChangeAspect="1"/>
          </p:cNvPicPr>
          <p:nvPr/>
        </p:nvPicPr>
        <p:blipFill>
          <a:blip r:embed="rId2"/>
          <a:stretch>
            <a:fillRect/>
          </a:stretch>
        </p:blipFill>
        <p:spPr>
          <a:xfrm>
            <a:off x="336015" y="1011403"/>
            <a:ext cx="3700624" cy="5005675"/>
          </a:xfrm>
          <a:prstGeom prst="rect">
            <a:avLst/>
          </a:prstGeom>
        </p:spPr>
      </p:pic>
      <p:sp>
        <p:nvSpPr>
          <p:cNvPr id="6" name="TextBox 5"/>
          <p:cNvSpPr txBox="1"/>
          <p:nvPr/>
        </p:nvSpPr>
        <p:spPr>
          <a:xfrm>
            <a:off x="4036638" y="996619"/>
            <a:ext cx="8155362"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FMC can be L2 adjacent or separated via L3.</a:t>
            </a:r>
          </a:p>
          <a:p>
            <a:pPr marL="285750" indent="-285750">
              <a:buFont typeface="Arial" panose="020B0604020202020204" pitchFamily="34" charset="0"/>
              <a:buChar char="•"/>
            </a:pPr>
            <a:r>
              <a:rPr lang="en-US" sz="2800" dirty="0" smtClean="0"/>
              <a:t>Management NIC needs a route to the FMC though (aside from the data plane configuration).</a:t>
            </a:r>
          </a:p>
          <a:p>
            <a:pPr marL="285750" indent="-285750">
              <a:buFont typeface="Arial" panose="020B0604020202020204" pitchFamily="34" charset="0"/>
              <a:buChar char="•"/>
            </a:pPr>
            <a:r>
              <a:rPr lang="en-US" sz="2800" dirty="0" smtClean="0"/>
              <a:t>Use CLI command </a:t>
            </a:r>
            <a:r>
              <a:rPr lang="en-US" sz="2800" b="1" dirty="0" smtClean="0"/>
              <a:t>configure manager add</a:t>
            </a:r>
            <a:r>
              <a:rPr lang="en-US" sz="2800" dirty="0" smtClean="0"/>
              <a:t> (with options) to configure FTD to register with FMC. </a:t>
            </a:r>
          </a:p>
          <a:p>
            <a:pPr marL="285750" indent="-285750">
              <a:buFont typeface="Arial" panose="020B0604020202020204" pitchFamily="34" charset="0"/>
              <a:buChar char="•"/>
            </a:pPr>
            <a:r>
              <a:rPr lang="en-US" sz="2800" dirty="0" smtClean="0"/>
              <a:t>FMC needs configure to know about this FTD box too (no auto registration).</a:t>
            </a:r>
          </a:p>
          <a:p>
            <a:pPr marL="285750" indent="-285750">
              <a:buFont typeface="Arial" panose="020B0604020202020204" pitchFamily="34" charset="0"/>
              <a:buChar char="•"/>
            </a:pPr>
            <a:r>
              <a:rPr lang="en-US" sz="2800" dirty="0" smtClean="0"/>
              <a:t>FTD connects to FMC on TCP/8305.</a:t>
            </a:r>
          </a:p>
        </p:txBody>
      </p:sp>
    </p:spTree>
    <p:extLst>
      <p:ext uri="{BB962C8B-B14F-4D97-AF65-F5344CB8AC3E}">
        <p14:creationId xmlns:p14="http://schemas.microsoft.com/office/powerpoint/2010/main" val="225873164"/>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FMC Registration (cont.)</a:t>
            </a:r>
            <a:endParaRPr lang="en-US" dirty="0"/>
          </a:p>
        </p:txBody>
      </p:sp>
      <p:pic>
        <p:nvPicPr>
          <p:cNvPr id="5" name="Picture 4"/>
          <p:cNvPicPr>
            <a:picLocks noChangeAspect="1"/>
          </p:cNvPicPr>
          <p:nvPr/>
        </p:nvPicPr>
        <p:blipFill>
          <a:blip r:embed="rId2"/>
          <a:stretch>
            <a:fillRect/>
          </a:stretch>
        </p:blipFill>
        <p:spPr>
          <a:xfrm>
            <a:off x="192795" y="817677"/>
            <a:ext cx="3843843" cy="5199401"/>
          </a:xfrm>
          <a:prstGeom prst="rect">
            <a:avLst/>
          </a:prstGeom>
        </p:spPr>
      </p:pic>
      <p:sp>
        <p:nvSpPr>
          <p:cNvPr id="6" name="TextBox 5"/>
          <p:cNvSpPr txBox="1"/>
          <p:nvPr/>
        </p:nvSpPr>
        <p:spPr>
          <a:xfrm>
            <a:off x="4036638" y="748745"/>
            <a:ext cx="8155362" cy="3046988"/>
          </a:xfrm>
          <a:prstGeom prst="rect">
            <a:avLst/>
          </a:prstGeom>
          <a:noFill/>
        </p:spPr>
        <p:txBody>
          <a:bodyPr wrap="square" rtlCol="0">
            <a:spAutoFit/>
          </a:bodyPr>
          <a:lstStyle/>
          <a:p>
            <a:r>
              <a:rPr lang="en-US" sz="2400" dirty="0" smtClean="0"/>
              <a:t>What about remote FTDs though?</a:t>
            </a:r>
          </a:p>
          <a:p>
            <a:pPr marL="342900" indent="-342900">
              <a:buFont typeface="+mj-lt"/>
              <a:buAutoNum type="arabicPeriod"/>
            </a:pPr>
            <a:r>
              <a:rPr lang="en-US" sz="2400" dirty="0" smtClean="0"/>
              <a:t>Have pre-existing L3 route (maybe via MPLS) to FMC.</a:t>
            </a:r>
          </a:p>
          <a:p>
            <a:pPr marL="342900" indent="-342900">
              <a:buFont typeface="+mj-lt"/>
              <a:buAutoNum type="arabicPeriod"/>
            </a:pPr>
            <a:r>
              <a:rPr lang="en-US" sz="2400" dirty="0" smtClean="0"/>
              <a:t>Pre-stage FTD in a development network and have FMC communication go over VPN or some such. </a:t>
            </a:r>
            <a:r>
              <a:rPr lang="en-US" sz="2400" dirty="0" smtClean="0">
                <a:sym typeface="Wingdings" panose="05000000000000000000" pitchFamily="2" charset="2"/>
              </a:rPr>
              <a:t> DANGEROUS!!!</a:t>
            </a:r>
          </a:p>
          <a:p>
            <a:pPr marL="342900" indent="-342900">
              <a:buFont typeface="+mj-lt"/>
              <a:buAutoNum type="arabicPeriod"/>
            </a:pPr>
            <a:r>
              <a:rPr lang="en-US" sz="2400" dirty="0" smtClean="0">
                <a:sym typeface="Wingdings" panose="05000000000000000000" pitchFamily="2" charset="2"/>
              </a:rPr>
              <a:t>Put the Management NIC on the Public Internet.</a:t>
            </a:r>
            <a:endParaRPr lang="en-US" sz="2400" dirty="0" smtClean="0"/>
          </a:p>
          <a:p>
            <a:pPr marL="342900" indent="-342900">
              <a:buFont typeface="+mj-lt"/>
              <a:buAutoNum type="arabicPeriod"/>
            </a:pPr>
            <a:r>
              <a:rPr lang="en-US" sz="2400" dirty="0" smtClean="0"/>
              <a:t>Use Firepower Device Manager (single box management).</a:t>
            </a:r>
            <a:endParaRPr lang="en-US" sz="2400" dirty="0"/>
          </a:p>
        </p:txBody>
      </p:sp>
      <p:sp>
        <p:nvSpPr>
          <p:cNvPr id="7" name="TextBox 6"/>
          <p:cNvSpPr txBox="1"/>
          <p:nvPr/>
        </p:nvSpPr>
        <p:spPr>
          <a:xfrm>
            <a:off x="4234160" y="4748455"/>
            <a:ext cx="7957840" cy="584775"/>
          </a:xfrm>
          <a:prstGeom prst="rect">
            <a:avLst/>
          </a:prstGeom>
          <a:noFill/>
        </p:spPr>
        <p:txBody>
          <a:bodyPr wrap="square" rtlCol="0">
            <a:spAutoFit/>
          </a:bodyPr>
          <a:lstStyle/>
          <a:p>
            <a:r>
              <a:rPr lang="en-US" sz="3200" dirty="0" smtClean="0"/>
              <a:t>Where to cable the Management NIC?</a:t>
            </a:r>
            <a:endParaRPr lang="en-US" sz="3200" dirty="0"/>
          </a:p>
        </p:txBody>
      </p:sp>
      <p:cxnSp>
        <p:nvCxnSpPr>
          <p:cNvPr id="9" name="Straight Arrow Connector 8"/>
          <p:cNvCxnSpPr>
            <a:stCxn id="7" idx="1"/>
          </p:cNvCxnSpPr>
          <p:nvPr/>
        </p:nvCxnSpPr>
        <p:spPr>
          <a:xfrm flipH="1" flipV="1">
            <a:off x="1410159" y="4588525"/>
            <a:ext cx="2824001" cy="45231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1"/>
          </p:cNvCxnSpPr>
          <p:nvPr/>
        </p:nvCxnSpPr>
        <p:spPr>
          <a:xfrm flipH="1" flipV="1">
            <a:off x="3387687" y="4709711"/>
            <a:ext cx="846473" cy="33113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800745"/>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Static IP on Management NIC</a:t>
            </a:r>
            <a:endParaRPr lang="en-US" dirty="0"/>
          </a:p>
        </p:txBody>
      </p:sp>
      <p:sp>
        <p:nvSpPr>
          <p:cNvPr id="6" name="TextBox 5"/>
          <p:cNvSpPr txBox="1"/>
          <p:nvPr/>
        </p:nvSpPr>
        <p:spPr>
          <a:xfrm>
            <a:off x="3684098" y="832384"/>
            <a:ext cx="8507902" cy="3170099"/>
          </a:xfrm>
          <a:prstGeom prst="rect">
            <a:avLst/>
          </a:prstGeom>
          <a:noFill/>
        </p:spPr>
        <p:txBody>
          <a:bodyPr wrap="square" rtlCol="0">
            <a:spAutoFit/>
          </a:bodyPr>
          <a:lstStyle/>
          <a:p>
            <a:pPr marL="342900" indent="-342900">
              <a:buFont typeface="+mj-lt"/>
              <a:buAutoNum type="arabicPeriod"/>
            </a:pPr>
            <a:r>
              <a:rPr lang="en-US" sz="2000" dirty="0" smtClean="0"/>
              <a:t>Configure outbound access for FMC through existing edge device.</a:t>
            </a:r>
          </a:p>
          <a:p>
            <a:pPr marL="800100" lvl="1" indent="-342900">
              <a:buFont typeface="+mj-lt"/>
              <a:buAutoNum type="arabicPeriod"/>
            </a:pPr>
            <a:r>
              <a:rPr lang="en-US" sz="2000" dirty="0" smtClean="0"/>
              <a:t>No static NAT entry required in this configuration.</a:t>
            </a:r>
          </a:p>
          <a:p>
            <a:pPr marL="342900" indent="-342900">
              <a:buFont typeface="+mj-lt"/>
              <a:buAutoNum type="arabicPeriod"/>
            </a:pPr>
            <a:r>
              <a:rPr lang="en-US" sz="2000" dirty="0" smtClean="0"/>
              <a:t>Cable and configure Management NIC on INET side.</a:t>
            </a:r>
          </a:p>
          <a:p>
            <a:pPr marL="800100" lvl="1" indent="-342900">
              <a:buFont typeface="+mj-lt"/>
              <a:buAutoNum type="arabicPeriod"/>
            </a:pPr>
            <a:r>
              <a:rPr lang="en-US" sz="2000" dirty="0" smtClean="0"/>
              <a:t>Use a static IP issued from ISP.</a:t>
            </a:r>
          </a:p>
          <a:p>
            <a:pPr marL="342900" indent="-342900">
              <a:buFont typeface="+mj-lt"/>
              <a:buAutoNum type="arabicPeriod"/>
            </a:pPr>
            <a:r>
              <a:rPr lang="en-US" sz="2000" dirty="0" smtClean="0"/>
              <a:t>Issue the command </a:t>
            </a:r>
            <a:r>
              <a:rPr lang="en-US" sz="2000" b="1" dirty="0" smtClean="0"/>
              <a:t>configure manager add DONTRESOLVE &lt;shared key&gt; &lt;NAT ID&gt;</a:t>
            </a:r>
            <a:r>
              <a:rPr lang="en-US" sz="2000" dirty="0" smtClean="0"/>
              <a:t> on FTD’s CLI.</a:t>
            </a:r>
          </a:p>
          <a:p>
            <a:pPr marL="342900" indent="-342900">
              <a:buFont typeface="+mj-lt"/>
              <a:buAutoNum type="arabicPeriod"/>
            </a:pPr>
            <a:r>
              <a:rPr lang="en-US" sz="2000" dirty="0" smtClean="0"/>
              <a:t>Add FTD into FMC</a:t>
            </a:r>
          </a:p>
          <a:p>
            <a:pPr marL="800100" lvl="1" indent="-342900">
              <a:buFont typeface="+mj-lt"/>
              <a:buAutoNum type="arabicPeriod"/>
            </a:pPr>
            <a:r>
              <a:rPr lang="en-US" sz="2000" dirty="0" smtClean="0"/>
              <a:t>Host: Static IP of FTD’s Management NIC.</a:t>
            </a:r>
          </a:p>
          <a:p>
            <a:pPr marL="800100" lvl="1" indent="-342900">
              <a:buFont typeface="+mj-lt"/>
              <a:buAutoNum type="arabicPeriod"/>
            </a:pPr>
            <a:r>
              <a:rPr lang="en-US" sz="2000" dirty="0" smtClean="0"/>
              <a:t>Registration Key: &lt;shared key&gt;</a:t>
            </a:r>
          </a:p>
          <a:p>
            <a:pPr marL="800100" lvl="1" indent="-342900">
              <a:buFont typeface="+mj-lt"/>
              <a:buAutoNum type="arabicPeriod"/>
            </a:pPr>
            <a:r>
              <a:rPr lang="en-US" sz="2000" dirty="0" smtClean="0"/>
              <a:t>NAT ID: &lt;NAT ID&gt;</a:t>
            </a:r>
            <a:endParaRPr lang="en-US" sz="2000" dirty="0"/>
          </a:p>
        </p:txBody>
      </p:sp>
      <p:pic>
        <p:nvPicPr>
          <p:cNvPr id="2" name="Picture 1"/>
          <p:cNvPicPr>
            <a:picLocks noChangeAspect="1"/>
          </p:cNvPicPr>
          <p:nvPr/>
        </p:nvPicPr>
        <p:blipFill>
          <a:blip r:embed="rId2"/>
          <a:stretch>
            <a:fillRect/>
          </a:stretch>
        </p:blipFill>
        <p:spPr>
          <a:xfrm>
            <a:off x="407624" y="832384"/>
            <a:ext cx="2863738" cy="5178517"/>
          </a:xfrm>
          <a:prstGeom prst="rect">
            <a:avLst/>
          </a:prstGeom>
        </p:spPr>
      </p:pic>
      <p:sp>
        <p:nvSpPr>
          <p:cNvPr id="3" name="TextBox 2"/>
          <p:cNvSpPr txBox="1"/>
          <p:nvPr/>
        </p:nvSpPr>
        <p:spPr>
          <a:xfrm>
            <a:off x="3684098" y="4744121"/>
            <a:ext cx="8507902" cy="830997"/>
          </a:xfrm>
          <a:prstGeom prst="rect">
            <a:avLst/>
          </a:prstGeom>
          <a:noFill/>
        </p:spPr>
        <p:txBody>
          <a:bodyPr wrap="square" rtlCol="0">
            <a:spAutoFit/>
          </a:bodyPr>
          <a:lstStyle/>
          <a:p>
            <a:r>
              <a:rPr lang="en-US" sz="2400" dirty="0" smtClean="0"/>
              <a:t>The FMC will then attempt to establish communication with FTD and the registration process will ensue.</a:t>
            </a:r>
            <a:endParaRPr lang="en-US" sz="2400" dirty="0"/>
          </a:p>
        </p:txBody>
      </p:sp>
    </p:spTree>
    <p:extLst>
      <p:ext uri="{BB962C8B-B14F-4D97-AF65-F5344CB8AC3E}">
        <p14:creationId xmlns:p14="http://schemas.microsoft.com/office/powerpoint/2010/main" val="974034615"/>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DHCP IP on Management NIC</a:t>
            </a:r>
            <a:endParaRPr lang="en-US" dirty="0"/>
          </a:p>
        </p:txBody>
      </p:sp>
      <p:sp>
        <p:nvSpPr>
          <p:cNvPr id="6" name="TextBox 5"/>
          <p:cNvSpPr txBox="1"/>
          <p:nvPr/>
        </p:nvSpPr>
        <p:spPr>
          <a:xfrm>
            <a:off x="3885943" y="837897"/>
            <a:ext cx="8155362" cy="4154984"/>
          </a:xfrm>
          <a:prstGeom prst="rect">
            <a:avLst/>
          </a:prstGeom>
          <a:noFill/>
        </p:spPr>
        <p:txBody>
          <a:bodyPr wrap="square" rtlCol="0">
            <a:spAutoFit/>
          </a:bodyPr>
          <a:lstStyle/>
          <a:p>
            <a:pPr marL="342900" indent="-342900">
              <a:buFont typeface="+mj-lt"/>
              <a:buAutoNum type="arabicPeriod"/>
            </a:pPr>
            <a:r>
              <a:rPr lang="en-US" sz="2400" dirty="0" smtClean="0"/>
              <a:t>Configure static NAT entry and outbound access for FMC through existing edge device.</a:t>
            </a:r>
          </a:p>
          <a:p>
            <a:pPr marL="342900" indent="-342900">
              <a:buFont typeface="+mj-lt"/>
              <a:buAutoNum type="arabicPeriod"/>
            </a:pPr>
            <a:r>
              <a:rPr lang="en-US" sz="2400" dirty="0" smtClean="0"/>
              <a:t>Cable and configure Management NIC on INET side.</a:t>
            </a:r>
          </a:p>
          <a:p>
            <a:pPr marL="800100" lvl="1" indent="-342900">
              <a:buFont typeface="+mj-lt"/>
              <a:buAutoNum type="arabicPeriod"/>
            </a:pPr>
            <a:r>
              <a:rPr lang="en-US" sz="2400" dirty="0" smtClean="0"/>
              <a:t>Use a DHCP IP issued from ISP.</a:t>
            </a:r>
          </a:p>
          <a:p>
            <a:pPr marL="342900" indent="-342900">
              <a:buFont typeface="+mj-lt"/>
              <a:buAutoNum type="arabicPeriod"/>
            </a:pPr>
            <a:r>
              <a:rPr lang="en-US" sz="2400" dirty="0" smtClean="0"/>
              <a:t>Issue the command </a:t>
            </a:r>
            <a:r>
              <a:rPr lang="en-US" sz="2400" b="1" dirty="0" smtClean="0"/>
              <a:t>configure manager add &lt;static NAT IP of FMC&gt; &lt;shared key&gt; &lt;NAT ID&gt;</a:t>
            </a:r>
            <a:r>
              <a:rPr lang="en-US" sz="2400" dirty="0" smtClean="0"/>
              <a:t> on FTD’s CLI.</a:t>
            </a:r>
          </a:p>
          <a:p>
            <a:pPr marL="342900" indent="-342900">
              <a:buFont typeface="+mj-lt"/>
              <a:buAutoNum type="arabicPeriod"/>
            </a:pPr>
            <a:r>
              <a:rPr lang="en-US" sz="2400" dirty="0" smtClean="0"/>
              <a:t>Add FTD into FMC</a:t>
            </a:r>
          </a:p>
          <a:p>
            <a:pPr marL="800100" lvl="1" indent="-342900">
              <a:buFont typeface="+mj-lt"/>
              <a:buAutoNum type="arabicPeriod"/>
            </a:pPr>
            <a:r>
              <a:rPr lang="en-US" sz="2400" dirty="0" smtClean="0"/>
              <a:t>Host: </a:t>
            </a:r>
          </a:p>
          <a:p>
            <a:pPr marL="800100" lvl="1" indent="-342900">
              <a:buFont typeface="+mj-lt"/>
              <a:buAutoNum type="arabicPeriod"/>
            </a:pPr>
            <a:r>
              <a:rPr lang="en-US" sz="2400" dirty="0" smtClean="0"/>
              <a:t>Registration Key: &lt;shared key&gt;</a:t>
            </a:r>
          </a:p>
          <a:p>
            <a:pPr marL="800100" lvl="1" indent="-342900">
              <a:buFont typeface="+mj-lt"/>
              <a:buAutoNum type="arabicPeriod"/>
            </a:pPr>
            <a:r>
              <a:rPr lang="en-US" sz="2400" dirty="0" smtClean="0"/>
              <a:t>NAT ID: &lt;NAT ID&gt;</a:t>
            </a:r>
            <a:endParaRPr lang="en-US" sz="2400" dirty="0"/>
          </a:p>
        </p:txBody>
      </p:sp>
      <p:sp>
        <p:nvSpPr>
          <p:cNvPr id="3" name="TextBox 2"/>
          <p:cNvSpPr txBox="1"/>
          <p:nvPr/>
        </p:nvSpPr>
        <p:spPr>
          <a:xfrm>
            <a:off x="3486839" y="5390452"/>
            <a:ext cx="8705161" cy="707886"/>
          </a:xfrm>
          <a:prstGeom prst="rect">
            <a:avLst/>
          </a:prstGeom>
          <a:noFill/>
        </p:spPr>
        <p:txBody>
          <a:bodyPr wrap="square" rtlCol="0">
            <a:spAutoFit/>
          </a:bodyPr>
          <a:lstStyle/>
          <a:p>
            <a:r>
              <a:rPr lang="en-US" sz="2000" dirty="0" smtClean="0"/>
              <a:t>The FTD will then attempt to establish communication with FMC and the registration process will ensue.</a:t>
            </a:r>
            <a:endParaRPr lang="en-US" sz="2000" dirty="0"/>
          </a:p>
        </p:txBody>
      </p:sp>
      <p:pic>
        <p:nvPicPr>
          <p:cNvPr id="5" name="Picture 4"/>
          <p:cNvPicPr>
            <a:picLocks noChangeAspect="1"/>
          </p:cNvPicPr>
          <p:nvPr/>
        </p:nvPicPr>
        <p:blipFill>
          <a:blip r:embed="rId2"/>
          <a:stretch>
            <a:fillRect/>
          </a:stretch>
        </p:blipFill>
        <p:spPr>
          <a:xfrm>
            <a:off x="253388" y="837897"/>
            <a:ext cx="3121978" cy="4552555"/>
          </a:xfrm>
          <a:prstGeom prst="rect">
            <a:avLst/>
          </a:prstGeom>
        </p:spPr>
      </p:pic>
    </p:spTree>
    <p:extLst>
      <p:ext uri="{BB962C8B-B14F-4D97-AF65-F5344CB8AC3E}">
        <p14:creationId xmlns:p14="http://schemas.microsoft.com/office/powerpoint/2010/main" val="2674161102"/>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FTD Deployment Modes</a:t>
            </a:r>
            <a:endParaRPr lang="en-US" dirty="0"/>
          </a:p>
        </p:txBody>
      </p:sp>
    </p:spTree>
    <p:extLst>
      <p:ext uri="{BB962C8B-B14F-4D97-AF65-F5344CB8AC3E}">
        <p14:creationId xmlns:p14="http://schemas.microsoft.com/office/powerpoint/2010/main" val="3179680576"/>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FTD Deployment Modes</a:t>
            </a:r>
            <a:endParaRPr lang="en-US" dirty="0"/>
          </a:p>
        </p:txBody>
      </p:sp>
      <p:sp>
        <p:nvSpPr>
          <p:cNvPr id="3" name="Content Placeholder 2"/>
          <p:cNvSpPr>
            <a:spLocks noGrp="1"/>
          </p:cNvSpPr>
          <p:nvPr>
            <p:ph idx="4294967295"/>
          </p:nvPr>
        </p:nvSpPr>
        <p:spPr>
          <a:xfrm>
            <a:off x="0" y="988414"/>
            <a:ext cx="12192000" cy="5188549"/>
          </a:xfrm>
          <a:prstGeom prst="rect">
            <a:avLst/>
          </a:prstGeom>
        </p:spPr>
        <p:txBody>
          <a:bodyPr>
            <a:noAutofit/>
          </a:bodyPr>
          <a:lstStyle/>
          <a:p>
            <a:pPr marL="0" indent="0">
              <a:buNone/>
            </a:pPr>
            <a:r>
              <a:rPr lang="en-US" sz="1800" dirty="0" smtClean="0"/>
              <a:t>FTD is built to be a firewall thus:</a:t>
            </a:r>
          </a:p>
          <a:p>
            <a:r>
              <a:rPr lang="en-US" sz="1800" dirty="0" smtClean="0"/>
              <a:t>Routed</a:t>
            </a:r>
          </a:p>
          <a:p>
            <a:r>
              <a:rPr lang="en-US" sz="1800" dirty="0" smtClean="0"/>
              <a:t>Transparent</a:t>
            </a:r>
          </a:p>
          <a:p>
            <a:r>
              <a:rPr lang="en-US" sz="1800" dirty="0" smtClean="0"/>
              <a:t>Notes:</a:t>
            </a:r>
          </a:p>
          <a:p>
            <a:pPr lvl="1"/>
            <a:r>
              <a:rPr lang="en-US" sz="1600" dirty="0" smtClean="0"/>
              <a:t>No multiple context mode available on FTD today.</a:t>
            </a:r>
          </a:p>
          <a:p>
            <a:pPr lvl="1"/>
            <a:r>
              <a:rPr lang="en-US" sz="1600" dirty="0" smtClean="0"/>
              <a:t>Routed or transparent mode configured with setup dialog.</a:t>
            </a:r>
          </a:p>
          <a:p>
            <a:pPr lvl="2"/>
            <a:r>
              <a:rPr lang="en-US" sz="1400" dirty="0" smtClean="0"/>
              <a:t>Changing between these modes requires re-registering with FMC.</a:t>
            </a:r>
          </a:p>
          <a:p>
            <a:pPr lvl="2"/>
            <a:r>
              <a:rPr lang="en-US" sz="1400" dirty="0" smtClean="0"/>
              <a:t>Policies will be re-deployed.</a:t>
            </a:r>
          </a:p>
          <a:p>
            <a:pPr marL="0" indent="0">
              <a:buNone/>
            </a:pPr>
            <a:endParaRPr lang="en-US" sz="1800" dirty="0" smtClean="0"/>
          </a:p>
          <a:p>
            <a:pPr marL="0" indent="0">
              <a:buNone/>
            </a:pPr>
            <a:r>
              <a:rPr lang="en-US" sz="1800" dirty="0" smtClean="0"/>
              <a:t>Optional interface modes can be in these IPS/IDS modes:</a:t>
            </a:r>
          </a:p>
          <a:p>
            <a:r>
              <a:rPr lang="en-US" sz="1800" dirty="0" smtClean="0"/>
              <a:t>Inline</a:t>
            </a:r>
          </a:p>
          <a:p>
            <a:r>
              <a:rPr lang="en-US" sz="1800" dirty="0" smtClean="0"/>
              <a:t>Inline Tap</a:t>
            </a:r>
          </a:p>
          <a:p>
            <a:r>
              <a:rPr lang="en-US" sz="1800" dirty="0" smtClean="0"/>
              <a:t>Passive</a:t>
            </a:r>
          </a:p>
        </p:txBody>
      </p:sp>
    </p:spTree>
    <p:extLst>
      <p:ext uri="{BB962C8B-B14F-4D97-AF65-F5344CB8AC3E}">
        <p14:creationId xmlns:p14="http://schemas.microsoft.com/office/powerpoint/2010/main" val="401444364"/>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0" y="1502226"/>
            <a:ext cx="8412332" cy="4224280"/>
          </a:xfrm>
        </p:spPr>
        <p:txBody>
          <a:bodyPr>
            <a:noAutofit/>
          </a:bodyPr>
          <a:lstStyle/>
          <a:p>
            <a:r>
              <a:rPr lang="en-US" sz="2800" b="1" dirty="0" smtClean="0"/>
              <a:t>Routed</a:t>
            </a:r>
            <a:r>
              <a:rPr lang="en-US" sz="2800" dirty="0" smtClean="0"/>
              <a:t> – The traditional mode of the firewall.</a:t>
            </a:r>
          </a:p>
          <a:p>
            <a:pPr lvl="1"/>
            <a:r>
              <a:rPr lang="en-US" dirty="0" smtClean="0"/>
              <a:t>Two or more interfaces that separate L3 domains.</a:t>
            </a:r>
          </a:p>
          <a:p>
            <a:pPr lvl="1"/>
            <a:r>
              <a:rPr lang="en-US" dirty="0" smtClean="0"/>
              <a:t>The FTD is the Router and Gateway for local hosts.</a:t>
            </a:r>
          </a:p>
          <a:p>
            <a:pPr lvl="1"/>
            <a:r>
              <a:rPr lang="en-US" dirty="0" smtClean="0"/>
              <a:t>Static routes, RIP, OSPF, and BGP are supported.</a:t>
            </a:r>
          </a:p>
          <a:p>
            <a:pPr lvl="1"/>
            <a:r>
              <a:rPr lang="en-US" dirty="0" smtClean="0"/>
              <a:t>Fail-open is NOT supported.</a:t>
            </a:r>
          </a:p>
          <a:p>
            <a:pPr marL="0" indent="0">
              <a:buNone/>
            </a:pPr>
            <a:endParaRPr lang="en-US" sz="6000" dirty="0" smtClean="0"/>
          </a:p>
          <a:p>
            <a:endParaRPr lang="en-US" sz="6000" dirty="0" smtClean="0"/>
          </a:p>
        </p:txBody>
      </p:sp>
      <p:sp>
        <p:nvSpPr>
          <p:cNvPr id="2" name="Title 1"/>
          <p:cNvSpPr>
            <a:spLocks noGrp="1"/>
          </p:cNvSpPr>
          <p:nvPr>
            <p:ph type="title" idx="4294967295"/>
          </p:nvPr>
        </p:nvSpPr>
        <p:spPr>
          <a:xfrm>
            <a:off x="606829" y="345588"/>
            <a:ext cx="10515600" cy="1325563"/>
          </a:xfrm>
        </p:spPr>
        <p:txBody>
          <a:bodyPr/>
          <a:lstStyle/>
          <a:p>
            <a:r>
              <a:rPr lang="en-US" dirty="0" smtClean="0"/>
              <a:t>FTD Deployment Modes (cont.)</a:t>
            </a:r>
            <a:endParaRPr lang="en-US" dirty="0"/>
          </a:p>
        </p:txBody>
      </p:sp>
      <p:grpSp>
        <p:nvGrpSpPr>
          <p:cNvPr id="16" name="Group 15"/>
          <p:cNvGrpSpPr/>
          <p:nvPr/>
        </p:nvGrpSpPr>
        <p:grpSpPr>
          <a:xfrm>
            <a:off x="8017327" y="1690687"/>
            <a:ext cx="2748643" cy="4497841"/>
            <a:chOff x="7010400" y="571872"/>
            <a:chExt cx="1900698" cy="3447678"/>
          </a:xfrm>
        </p:grpSpPr>
        <p:grpSp>
          <p:nvGrpSpPr>
            <p:cNvPr id="19" name="Group 18"/>
            <p:cNvGrpSpPr/>
            <p:nvPr/>
          </p:nvGrpSpPr>
          <p:grpSpPr>
            <a:xfrm>
              <a:off x="7010400" y="1123950"/>
              <a:ext cx="1900698" cy="2895600"/>
              <a:chOff x="7010400" y="1123950"/>
              <a:chExt cx="1900698" cy="2895600"/>
            </a:xfrm>
          </p:grpSpPr>
          <p:cxnSp>
            <p:nvCxnSpPr>
              <p:cNvPr id="21" name="Straight Connector 20"/>
              <p:cNvCxnSpPr/>
              <p:nvPr/>
            </p:nvCxnSpPr>
            <p:spPr bwMode="auto">
              <a:xfrm>
                <a:off x="7658808" y="1276350"/>
                <a:ext cx="0" cy="1752600"/>
              </a:xfrm>
              <a:prstGeom prst="line">
                <a:avLst/>
              </a:prstGeom>
              <a:solidFill>
                <a:srgbClr val="0183B7"/>
              </a:solidFill>
              <a:ln w="19050" cap="flat" cmpd="sng" algn="ctr">
                <a:solidFill>
                  <a:schemeClr val="tx1"/>
                </a:solidFill>
                <a:prstDash val="solid"/>
                <a:round/>
                <a:headEnd type="none" w="med" len="med"/>
                <a:tailEnd type="none" w="med" len="med"/>
              </a:ln>
              <a:effectLst/>
            </p:spPr>
          </p:cxnSp>
          <p:pic>
            <p:nvPicPr>
              <p:cNvPr id="22"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1733550"/>
                <a:ext cx="839616" cy="838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Oval 22"/>
              <p:cNvSpPr/>
              <p:nvPr/>
            </p:nvSpPr>
            <p:spPr bwMode="auto">
              <a:xfrm>
                <a:off x="7010400" y="1123950"/>
                <a:ext cx="1333500" cy="457200"/>
              </a:xfrm>
              <a:prstGeom prst="ellipse">
                <a:avLst/>
              </a:prstGeom>
              <a:solidFill>
                <a:srgbClr val="FF505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solidFill>
                    <a:schemeClr val="lt1"/>
                  </a:solidFill>
                  <a:sym typeface="Arial" pitchFamily="-107" charset="0"/>
                </a:endParaRPr>
              </a:p>
            </p:txBody>
          </p:sp>
          <p:sp>
            <p:nvSpPr>
              <p:cNvPr id="24" name="TextBox 6"/>
              <p:cNvSpPr txBox="1"/>
              <p:nvPr/>
            </p:nvSpPr>
            <p:spPr>
              <a:xfrm>
                <a:off x="7294533" y="1246418"/>
                <a:ext cx="769721" cy="23001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b="1" dirty="0">
                    <a:solidFill>
                      <a:schemeClr val="bg1"/>
                    </a:solidFill>
                  </a:rPr>
                  <a:t>10.1.1.0/24</a:t>
                </a:r>
              </a:p>
            </p:txBody>
          </p:sp>
          <p:sp>
            <p:nvSpPr>
              <p:cNvPr id="25" name="Oval 24"/>
              <p:cNvSpPr/>
              <p:nvPr/>
            </p:nvSpPr>
            <p:spPr bwMode="auto">
              <a:xfrm>
                <a:off x="7010400" y="3004490"/>
                <a:ext cx="1333500" cy="457200"/>
              </a:xfrm>
              <a:prstGeom prst="ellipse">
                <a:avLst/>
              </a:prstGeom>
              <a:solidFill>
                <a:srgbClr val="FF505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spcCol="0"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solidFill>
                    <a:schemeClr val="lt1"/>
                  </a:solidFill>
                  <a:sym typeface="Arial" pitchFamily="-107" charset="0"/>
                </a:endParaRPr>
              </a:p>
            </p:txBody>
          </p:sp>
          <p:sp>
            <p:nvSpPr>
              <p:cNvPr id="26" name="TextBox 10"/>
              <p:cNvSpPr txBox="1"/>
              <p:nvPr/>
            </p:nvSpPr>
            <p:spPr>
              <a:xfrm>
                <a:off x="7248439" y="3126958"/>
                <a:ext cx="835759" cy="19817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spcBef>
                    <a:spcPts val="600"/>
                  </a:spcBef>
                </a:pPr>
                <a:r>
                  <a:rPr lang="en-US" sz="1200" b="1" dirty="0" smtClean="0">
                    <a:solidFill>
                      <a:schemeClr val="bg1"/>
                    </a:solidFill>
                  </a:rPr>
                  <a:t>192.168.1.0/24</a:t>
                </a:r>
              </a:p>
            </p:txBody>
          </p:sp>
          <p:pic>
            <p:nvPicPr>
              <p:cNvPr id="27" name="Picture 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3461690"/>
                <a:ext cx="557374" cy="5573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 name="TextBox 13"/>
              <p:cNvSpPr txBox="1"/>
              <p:nvPr/>
            </p:nvSpPr>
            <p:spPr>
              <a:xfrm>
                <a:off x="7624684" y="2495550"/>
                <a:ext cx="914400" cy="24468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spcBef>
                    <a:spcPts val="600"/>
                  </a:spcBef>
                </a:pPr>
                <a:r>
                  <a:rPr lang="en-US" sz="1050" b="1" dirty="0" smtClean="0">
                    <a:solidFill>
                      <a:srgbClr val="C00000"/>
                    </a:solidFill>
                  </a:rPr>
                  <a:t>192.168.1.1</a:t>
                </a:r>
              </a:p>
            </p:txBody>
          </p:sp>
          <p:sp>
            <p:nvSpPr>
              <p:cNvPr id="29" name="TextBox 14"/>
              <p:cNvSpPr txBox="1"/>
              <p:nvPr/>
            </p:nvSpPr>
            <p:spPr>
              <a:xfrm>
                <a:off x="7620000" y="1635389"/>
                <a:ext cx="762000" cy="24468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spcBef>
                    <a:spcPts val="600"/>
                  </a:spcBef>
                </a:pPr>
                <a:r>
                  <a:rPr lang="en-US" sz="1050" b="1" dirty="0" smtClean="0"/>
                  <a:t>10.1.1.1</a:t>
                </a:r>
              </a:p>
            </p:txBody>
          </p:sp>
          <p:sp>
            <p:nvSpPr>
              <p:cNvPr id="30" name="TextBox 15"/>
              <p:cNvSpPr txBox="1"/>
              <p:nvPr/>
            </p:nvSpPr>
            <p:spPr>
              <a:xfrm>
                <a:off x="7586932" y="3636368"/>
                <a:ext cx="1324166" cy="38318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spcBef>
                    <a:spcPts val="600"/>
                  </a:spcBef>
                </a:pPr>
                <a:r>
                  <a:rPr lang="en-US" sz="1050" b="1" dirty="0" smtClean="0"/>
                  <a:t>IP:192.168.1.100</a:t>
                </a:r>
                <a:r>
                  <a:rPr lang="en-US" sz="1050" b="1" dirty="0"/>
                  <a:t/>
                </a:r>
                <a:br>
                  <a:rPr lang="en-US" sz="1050" b="1" dirty="0"/>
                </a:br>
                <a:r>
                  <a:rPr lang="en-US" sz="1050" b="1" dirty="0" smtClean="0"/>
                  <a:t>GW: </a:t>
                </a:r>
                <a:r>
                  <a:rPr lang="en-US" sz="1050" b="1" dirty="0" smtClean="0">
                    <a:solidFill>
                      <a:srgbClr val="C00000"/>
                    </a:solidFill>
                  </a:rPr>
                  <a:t>192.168.1.1</a:t>
                </a:r>
              </a:p>
            </p:txBody>
          </p:sp>
        </p:grpSp>
        <p:pic>
          <p:nvPicPr>
            <p:cNvPr id="20"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6902" y="571872"/>
              <a:ext cx="803812" cy="803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4" name="Group 3"/>
          <p:cNvGrpSpPr/>
          <p:nvPr/>
        </p:nvGrpSpPr>
        <p:grpSpPr>
          <a:xfrm>
            <a:off x="9336132" y="3708681"/>
            <a:ext cx="609600" cy="459356"/>
            <a:chOff x="8855528" y="3043944"/>
            <a:chExt cx="609600" cy="459356"/>
          </a:xfrm>
        </p:grpSpPr>
        <p:sp>
          <p:nvSpPr>
            <p:cNvPr id="17" name="Rectangle 16"/>
            <p:cNvSpPr/>
            <p:nvPr/>
          </p:nvSpPr>
          <p:spPr bwMode="auto">
            <a:xfrm>
              <a:off x="8855528" y="3043944"/>
              <a:ext cx="609600" cy="228600"/>
            </a:xfrm>
            <a:prstGeom prst="rect">
              <a:avLst/>
            </a:prstGeom>
            <a:solidFill>
              <a:schemeClr val="accent1">
                <a:lumMod val="60000"/>
                <a:lumOff val="40000"/>
              </a:schemeClr>
            </a:solidFill>
            <a:ln w="3175" cap="flat">
              <a:solidFill>
                <a:schemeClr val="tx1"/>
              </a:solidFill>
              <a:miter lim="800000"/>
              <a:headEnd type="none" w="med" len="med"/>
              <a:tailEnd type="none" w="med" len="med"/>
            </a:ln>
          </p:spPr>
          <p:txBody>
            <a:bodyPr lIns="0" tIns="0" r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US" sz="1400" dirty="0" smtClean="0">
                  <a:solidFill>
                    <a:schemeClr val="bg1"/>
                  </a:solidFill>
                  <a:ea typeface="Arial" pitchFamily="-107" charset="0"/>
                  <a:cs typeface="Arial" pitchFamily="-107" charset="0"/>
                  <a:sym typeface="Arial" pitchFamily="-107" charset="0"/>
                </a:rPr>
                <a:t>NAT</a:t>
              </a:r>
            </a:p>
          </p:txBody>
        </p:sp>
        <p:sp>
          <p:nvSpPr>
            <p:cNvPr id="18" name="Rectangle 17"/>
            <p:cNvSpPr/>
            <p:nvPr/>
          </p:nvSpPr>
          <p:spPr bwMode="auto">
            <a:xfrm>
              <a:off x="8855528" y="3274700"/>
              <a:ext cx="609600" cy="228600"/>
            </a:xfrm>
            <a:prstGeom prst="rect">
              <a:avLst/>
            </a:prstGeom>
            <a:solidFill>
              <a:schemeClr val="bg1">
                <a:lumMod val="50000"/>
              </a:schemeClr>
            </a:solidFill>
            <a:ln w="3175" cap="flat">
              <a:solidFill>
                <a:schemeClr val="tx1"/>
              </a:solidFill>
              <a:miter lim="800000"/>
              <a:headEnd type="none" w="med" len="med"/>
              <a:tailEnd type="none" w="med" len="med"/>
            </a:ln>
          </p:spPr>
          <p:txBody>
            <a:bodyPr lIns="0" tIns="0" r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US" sz="1400" dirty="0" smtClean="0">
                  <a:solidFill>
                    <a:schemeClr val="bg1"/>
                  </a:solidFill>
                  <a:ea typeface="Arial" pitchFamily="-107" charset="0"/>
                  <a:cs typeface="Arial" pitchFamily="-107" charset="0"/>
                  <a:sym typeface="Arial" pitchFamily="-107" charset="0"/>
                </a:rPr>
                <a:t>DRP</a:t>
              </a:r>
            </a:p>
          </p:txBody>
        </p:sp>
      </p:grpSp>
    </p:spTree>
    <p:extLst>
      <p:ext uri="{BB962C8B-B14F-4D97-AF65-F5344CB8AC3E}">
        <p14:creationId xmlns:p14="http://schemas.microsoft.com/office/powerpoint/2010/main" val="3725640447"/>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FTD Deployment Modes (cont.)</a:t>
            </a:r>
            <a:endParaRPr lang="en-US" dirty="0"/>
          </a:p>
        </p:txBody>
      </p:sp>
      <p:sp>
        <p:nvSpPr>
          <p:cNvPr id="3" name="Content Placeholder 2"/>
          <p:cNvSpPr>
            <a:spLocks noGrp="1"/>
          </p:cNvSpPr>
          <p:nvPr>
            <p:ph idx="4294967295"/>
          </p:nvPr>
        </p:nvSpPr>
        <p:spPr>
          <a:xfrm>
            <a:off x="0" y="1430868"/>
            <a:ext cx="8188917" cy="4746095"/>
          </a:xfrm>
          <a:prstGeom prst="rect">
            <a:avLst/>
          </a:prstGeom>
        </p:spPr>
        <p:txBody>
          <a:bodyPr>
            <a:normAutofit/>
          </a:bodyPr>
          <a:lstStyle/>
          <a:p>
            <a:r>
              <a:rPr lang="en-US" sz="3200" b="1" dirty="0" smtClean="0"/>
              <a:t>Transparent Mode </a:t>
            </a:r>
            <a:r>
              <a:rPr lang="en-US" sz="3200" dirty="0" smtClean="0"/>
              <a:t>is where the firewall acts as a bridge functioning at L2.</a:t>
            </a:r>
          </a:p>
          <a:p>
            <a:pPr lvl="1"/>
            <a:r>
              <a:rPr lang="en-US" sz="2800" dirty="0" smtClean="0"/>
              <a:t>Transparent mode firewall offers some unique benefits in the DC.</a:t>
            </a:r>
          </a:p>
          <a:p>
            <a:pPr lvl="1"/>
            <a:r>
              <a:rPr lang="en-US" sz="2800" dirty="0" smtClean="0"/>
              <a:t>Transparent deployment is tightly integrated with our ‘best practice’ data center designs.</a:t>
            </a:r>
          </a:p>
        </p:txBody>
      </p:sp>
      <p:grpSp>
        <p:nvGrpSpPr>
          <p:cNvPr id="4" name="Group 3"/>
          <p:cNvGrpSpPr/>
          <p:nvPr/>
        </p:nvGrpSpPr>
        <p:grpSpPr>
          <a:xfrm>
            <a:off x="8397758" y="925286"/>
            <a:ext cx="2814528" cy="4294951"/>
            <a:chOff x="8397758" y="1825625"/>
            <a:chExt cx="1976898" cy="3394612"/>
          </a:xfrm>
        </p:grpSpPr>
        <p:sp>
          <p:nvSpPr>
            <p:cNvPr id="31" name="Rectangle 30"/>
            <p:cNvSpPr/>
            <p:nvPr/>
          </p:nvSpPr>
          <p:spPr bwMode="auto">
            <a:xfrm>
              <a:off x="8397758" y="2271063"/>
              <a:ext cx="1524000" cy="2162714"/>
            </a:xfrm>
            <a:prstGeom prst="rect">
              <a:avLst/>
            </a:prstGeom>
            <a:solidFill>
              <a:srgbClr val="FFC000"/>
            </a:solidFill>
            <a:ln w="12700" cap="flat">
              <a:solidFill>
                <a:schemeClr val="tx1"/>
              </a:solidFill>
              <a:miter lim="800000"/>
              <a:headEnd type="none" w="med" len="med"/>
              <a:tailEnd type="none" w="med" len="med"/>
            </a:ln>
          </p:spPr>
          <p:txBody>
            <a:bodyPr lIns="0" tIns="0" r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US" sz="1400" dirty="0" smtClean="0">
                <a:solidFill>
                  <a:schemeClr val="bg1"/>
                </a:solidFill>
                <a:ea typeface="Arial" pitchFamily="-107" charset="0"/>
                <a:cs typeface="Arial" pitchFamily="-107" charset="0"/>
                <a:sym typeface="Arial" pitchFamily="-107" charset="0"/>
              </a:endParaRPr>
            </a:p>
          </p:txBody>
        </p:sp>
        <p:cxnSp>
          <p:nvCxnSpPr>
            <p:cNvPr id="32" name="Straight Connector 31"/>
            <p:cNvCxnSpPr/>
            <p:nvPr/>
          </p:nvCxnSpPr>
          <p:spPr bwMode="auto">
            <a:xfrm>
              <a:off x="9122366" y="2696651"/>
              <a:ext cx="0" cy="847186"/>
            </a:xfrm>
            <a:prstGeom prst="line">
              <a:avLst/>
            </a:prstGeom>
            <a:solidFill>
              <a:srgbClr val="0183B7"/>
            </a:solidFill>
            <a:ln w="19050" cap="flat" cmpd="sng" algn="ctr">
              <a:solidFill>
                <a:schemeClr val="tx1"/>
              </a:solidFill>
              <a:prstDash val="solid"/>
              <a:round/>
              <a:headEnd type="none" w="med" len="med"/>
              <a:tailEnd type="none" w="med" len="med"/>
            </a:ln>
            <a:effectLst/>
          </p:spPr>
        </p:cxnSp>
        <p:sp>
          <p:nvSpPr>
            <p:cNvPr id="33" name="Oval 32"/>
            <p:cNvSpPr/>
            <p:nvPr/>
          </p:nvSpPr>
          <p:spPr bwMode="auto">
            <a:xfrm>
              <a:off x="8473958" y="4205177"/>
              <a:ext cx="1333500" cy="457200"/>
            </a:xfrm>
            <a:prstGeom prst="ellipse">
              <a:avLst/>
            </a:prstGeom>
            <a:solidFill>
              <a:srgbClr val="00B05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sz="1200" dirty="0">
                <a:sym typeface="Arial" pitchFamily="-107" charset="0"/>
              </a:endParaRPr>
            </a:p>
          </p:txBody>
        </p:sp>
        <p:sp>
          <p:nvSpPr>
            <p:cNvPr id="34" name="TextBox 12"/>
            <p:cNvSpPr txBox="1"/>
            <p:nvPr/>
          </p:nvSpPr>
          <p:spPr>
            <a:xfrm>
              <a:off x="8550158" y="4327645"/>
              <a:ext cx="1524000" cy="25853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spcBef>
                  <a:spcPts val="600"/>
                </a:spcBef>
              </a:pPr>
              <a:r>
                <a:rPr lang="en-US" sz="1200" b="1" dirty="0" smtClean="0">
                  <a:solidFill>
                    <a:schemeClr val="bg1"/>
                  </a:solidFill>
                </a:rPr>
                <a:t>192.168.1.0/24</a:t>
              </a:r>
            </a:p>
          </p:txBody>
        </p:sp>
        <p:pic>
          <p:nvPicPr>
            <p:cNvPr id="35" name="Picture 3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158" y="4662377"/>
              <a:ext cx="557374" cy="5573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 name="TextBox 14"/>
            <p:cNvSpPr txBox="1"/>
            <p:nvPr/>
          </p:nvSpPr>
          <p:spPr>
            <a:xfrm>
              <a:off x="8702558" y="1838716"/>
              <a:ext cx="914400" cy="24468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spcBef>
                  <a:spcPts val="600"/>
                </a:spcBef>
              </a:pPr>
              <a:r>
                <a:rPr lang="en-US" sz="1050" b="1" dirty="0" smtClean="0">
                  <a:solidFill>
                    <a:srgbClr val="C00000"/>
                  </a:solidFill>
                </a:rPr>
                <a:t>192.168.1.1</a:t>
              </a:r>
            </a:p>
          </p:txBody>
        </p:sp>
        <p:sp>
          <p:nvSpPr>
            <p:cNvPr id="37" name="TextBox 16"/>
            <p:cNvSpPr txBox="1"/>
            <p:nvPr/>
          </p:nvSpPr>
          <p:spPr>
            <a:xfrm>
              <a:off x="9050490" y="4837055"/>
              <a:ext cx="1324166" cy="38318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spcBef>
                  <a:spcPts val="600"/>
                </a:spcBef>
              </a:pPr>
              <a:r>
                <a:rPr lang="en-US" sz="1050" b="1" dirty="0" smtClean="0"/>
                <a:t>IP:192.168.1.100</a:t>
              </a:r>
              <a:r>
                <a:rPr lang="en-US" sz="1050" b="1" dirty="0"/>
                <a:t/>
              </a:r>
              <a:br>
                <a:rPr lang="en-US" sz="1050" b="1" dirty="0"/>
              </a:br>
              <a:r>
                <a:rPr lang="en-US" sz="1050" b="1" dirty="0" smtClean="0"/>
                <a:t>GW: </a:t>
              </a:r>
              <a:r>
                <a:rPr lang="en-US" sz="1050" b="1" dirty="0" smtClean="0">
                  <a:solidFill>
                    <a:srgbClr val="C00000"/>
                  </a:solidFill>
                </a:rPr>
                <a:t>192.168.1.1</a:t>
              </a:r>
            </a:p>
          </p:txBody>
        </p:sp>
        <p:pic>
          <p:nvPicPr>
            <p:cNvPr id="38" name="Picture 3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6860" y="1825625"/>
              <a:ext cx="803812" cy="803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9" name="Straight Connector 38"/>
            <p:cNvCxnSpPr/>
            <p:nvPr/>
          </p:nvCxnSpPr>
          <p:spPr bwMode="auto">
            <a:xfrm>
              <a:off x="9123804" y="3077651"/>
              <a:ext cx="0" cy="847186"/>
            </a:xfrm>
            <a:prstGeom prst="line">
              <a:avLst/>
            </a:prstGeom>
            <a:solidFill>
              <a:srgbClr val="0183B7"/>
            </a:solidFill>
            <a:ln w="19050" cap="flat" cmpd="sng" algn="ctr">
              <a:solidFill>
                <a:schemeClr val="tx1"/>
              </a:solidFill>
              <a:prstDash val="solid"/>
              <a:round/>
              <a:headEnd type="none" w="med" len="med"/>
              <a:tailEnd type="none" w="med" len="med"/>
            </a:ln>
            <a:effectLst/>
          </p:spPr>
        </p:cxnSp>
        <p:sp>
          <p:nvSpPr>
            <p:cNvPr id="40" name="Rectangle 39"/>
            <p:cNvSpPr/>
            <p:nvPr/>
          </p:nvSpPr>
          <p:spPr bwMode="auto">
            <a:xfrm>
              <a:off x="8797808" y="2679399"/>
              <a:ext cx="685800" cy="228600"/>
            </a:xfrm>
            <a:prstGeom prst="rect">
              <a:avLst/>
            </a:prstGeom>
            <a:solidFill>
              <a:srgbClr val="0070C0"/>
            </a:solidFill>
            <a:ln w="3175" cap="flat">
              <a:solidFill>
                <a:schemeClr val="tx1"/>
              </a:solidFill>
              <a:miter lim="800000"/>
              <a:headEnd type="none" w="med" len="med"/>
              <a:tailEnd type="none" w="med" len="med"/>
            </a:ln>
          </p:spPr>
          <p:txBody>
            <a:bodyPr lIns="0" tIns="0" r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US" sz="1050" b="1" dirty="0" smtClean="0">
                  <a:solidFill>
                    <a:schemeClr val="bg1"/>
                  </a:solidFill>
                  <a:ea typeface="Arial" pitchFamily="-107" charset="0"/>
                  <a:cs typeface="Arial" pitchFamily="-107" charset="0"/>
                  <a:sym typeface="Arial" pitchFamily="-107" charset="0"/>
                </a:rPr>
                <a:t>VLAN192</a:t>
              </a:r>
            </a:p>
          </p:txBody>
        </p:sp>
        <p:sp>
          <p:nvSpPr>
            <p:cNvPr id="41" name="Rectangle 40"/>
            <p:cNvSpPr/>
            <p:nvPr/>
          </p:nvSpPr>
          <p:spPr bwMode="auto">
            <a:xfrm>
              <a:off x="8798631" y="3848637"/>
              <a:ext cx="685800" cy="228600"/>
            </a:xfrm>
            <a:prstGeom prst="rect">
              <a:avLst/>
            </a:prstGeom>
            <a:solidFill>
              <a:srgbClr val="0070C0"/>
            </a:solidFill>
            <a:ln w="3175" cap="flat">
              <a:solidFill>
                <a:schemeClr val="tx1"/>
              </a:solidFill>
              <a:miter lim="800000"/>
              <a:headEnd type="none" w="med" len="med"/>
              <a:tailEnd type="none" w="med" len="med"/>
            </a:ln>
          </p:spPr>
          <p:txBody>
            <a:bodyPr lIns="0" tIns="0" rIns="0" bIns="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r>
                <a:rPr lang="en-US" sz="1050" b="1" dirty="0" smtClean="0">
                  <a:solidFill>
                    <a:schemeClr val="bg1"/>
                  </a:solidFill>
                  <a:ea typeface="Arial" pitchFamily="-107" charset="0"/>
                  <a:cs typeface="Arial" pitchFamily="-107" charset="0"/>
                  <a:sym typeface="Arial" pitchFamily="-107" charset="0"/>
                </a:rPr>
                <a:t>VLAN1920</a:t>
              </a:r>
            </a:p>
          </p:txBody>
        </p:sp>
        <p:pic>
          <p:nvPicPr>
            <p:cNvPr id="42"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02558" y="2934237"/>
              <a:ext cx="839616" cy="838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1490035476"/>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IPS/IDS Modes</a:t>
            </a:r>
            <a:endParaRPr lang="en-US" dirty="0"/>
          </a:p>
        </p:txBody>
      </p:sp>
      <p:sp>
        <p:nvSpPr>
          <p:cNvPr id="3" name="Content Placeholder 2"/>
          <p:cNvSpPr>
            <a:spLocks noGrp="1"/>
          </p:cNvSpPr>
          <p:nvPr>
            <p:ph idx="4294967295"/>
          </p:nvPr>
        </p:nvSpPr>
        <p:spPr>
          <a:xfrm>
            <a:off x="0" y="1430868"/>
            <a:ext cx="12191999" cy="4746095"/>
          </a:xfrm>
          <a:prstGeom prst="rect">
            <a:avLst/>
          </a:prstGeom>
        </p:spPr>
        <p:txBody>
          <a:bodyPr>
            <a:normAutofit/>
          </a:bodyPr>
          <a:lstStyle/>
          <a:p>
            <a:r>
              <a:rPr lang="en-US" sz="3200" dirty="0" smtClean="0"/>
              <a:t>“Extract” a few of the FTD device’s interfaces from firewall mode and apply IPS/IDS mode.</a:t>
            </a:r>
          </a:p>
          <a:p>
            <a:r>
              <a:rPr lang="en-US" sz="3200" dirty="0" smtClean="0"/>
              <a:t>Traffic process by minimal ASA functions and all SNORT processes.</a:t>
            </a:r>
          </a:p>
          <a:p>
            <a:r>
              <a:rPr lang="en-US" sz="3200" dirty="0" smtClean="0"/>
              <a:t>Packet not impacted in Inline Tap or Passive modes but could be dropped either by ASA or SNORT in Inline mode.</a:t>
            </a:r>
          </a:p>
        </p:txBody>
      </p:sp>
    </p:spTree>
    <p:extLst>
      <p:ext uri="{BB962C8B-B14F-4D97-AF65-F5344CB8AC3E}">
        <p14:creationId xmlns:p14="http://schemas.microsoft.com/office/powerpoint/2010/main" val="331572988"/>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688" y="20005"/>
            <a:ext cx="11127317" cy="975783"/>
          </a:xfrm>
        </p:spPr>
        <p:txBody>
          <a:bodyPr/>
          <a:lstStyle/>
          <a:p>
            <a:r>
              <a:rPr lang="en-US" dirty="0" smtClean="0"/>
              <a:t>Agenda</a:t>
            </a:r>
            <a:endParaRPr lang="en-US" dirty="0"/>
          </a:p>
        </p:txBody>
      </p:sp>
      <p:sp>
        <p:nvSpPr>
          <p:cNvPr id="3" name="Content Placeholder 2"/>
          <p:cNvSpPr>
            <a:spLocks noGrp="1"/>
          </p:cNvSpPr>
          <p:nvPr>
            <p:ph type="body" sz="quarter" idx="4294967295"/>
          </p:nvPr>
        </p:nvSpPr>
        <p:spPr>
          <a:xfrm>
            <a:off x="825908" y="1054787"/>
            <a:ext cx="11208776" cy="4590520"/>
          </a:xfrm>
          <a:prstGeom prst="rect">
            <a:avLst/>
          </a:prstGeom>
        </p:spPr>
        <p:txBody>
          <a:bodyPr numCol="2">
            <a:noAutofit/>
          </a:bodyPr>
          <a:lstStyle/>
          <a:p>
            <a:pPr lvl="0">
              <a:spcBef>
                <a:spcPts val="0"/>
              </a:spcBef>
            </a:pPr>
            <a:r>
              <a:rPr lang="en-US" sz="2400" dirty="0"/>
              <a:t>Introduction to NGFW</a:t>
            </a:r>
          </a:p>
          <a:p>
            <a:pPr lvl="0">
              <a:spcBef>
                <a:spcPts val="0"/>
              </a:spcBef>
            </a:pPr>
            <a:r>
              <a:rPr lang="en-US" sz="2400" dirty="0"/>
              <a:t>Delivery Options</a:t>
            </a:r>
          </a:p>
          <a:p>
            <a:pPr lvl="0">
              <a:spcBef>
                <a:spcPts val="0"/>
              </a:spcBef>
            </a:pPr>
            <a:r>
              <a:rPr lang="en-US" sz="2400" dirty="0"/>
              <a:t>Licensing</a:t>
            </a:r>
          </a:p>
          <a:p>
            <a:pPr lvl="0">
              <a:spcBef>
                <a:spcPts val="0"/>
              </a:spcBef>
            </a:pPr>
            <a:r>
              <a:rPr lang="en-US" sz="2400" dirty="0"/>
              <a:t>FTD Intro and Benefits</a:t>
            </a:r>
          </a:p>
          <a:p>
            <a:pPr lvl="0">
              <a:spcBef>
                <a:spcPts val="0"/>
              </a:spcBef>
            </a:pPr>
            <a:r>
              <a:rPr lang="en-US" sz="2400" dirty="0"/>
              <a:t>FTD Initialization and </a:t>
            </a:r>
            <a:r>
              <a:rPr lang="en-US" sz="2400" dirty="0" err="1" smtClean="0"/>
              <a:t>Mgmt</a:t>
            </a:r>
            <a:r>
              <a:rPr lang="en-US" sz="2400" dirty="0" smtClean="0"/>
              <a:t> </a:t>
            </a:r>
            <a:r>
              <a:rPr lang="en-US" sz="2400" dirty="0" err="1" smtClean="0"/>
              <a:t>Config</a:t>
            </a:r>
            <a:r>
              <a:rPr lang="en-US" sz="2400" dirty="0" smtClean="0"/>
              <a:t>.</a:t>
            </a:r>
            <a:endParaRPr lang="en-US" sz="2400" dirty="0"/>
          </a:p>
          <a:p>
            <a:pPr lvl="0">
              <a:spcBef>
                <a:spcPts val="0"/>
              </a:spcBef>
            </a:pPr>
            <a:r>
              <a:rPr lang="en-US" sz="2400" dirty="0"/>
              <a:t>FTD Configuration Options</a:t>
            </a:r>
          </a:p>
          <a:p>
            <a:pPr lvl="0">
              <a:spcBef>
                <a:spcPts val="0"/>
              </a:spcBef>
            </a:pPr>
            <a:r>
              <a:rPr lang="en-US" sz="2400" dirty="0" smtClean="0"/>
              <a:t>FTD to FMC Registration</a:t>
            </a:r>
          </a:p>
          <a:p>
            <a:pPr lvl="0">
              <a:spcBef>
                <a:spcPts val="0"/>
              </a:spcBef>
            </a:pPr>
            <a:r>
              <a:rPr lang="en-US" sz="2400" dirty="0" smtClean="0"/>
              <a:t>FTD </a:t>
            </a:r>
            <a:r>
              <a:rPr lang="en-US" sz="2400" dirty="0"/>
              <a:t>Deployment Modes</a:t>
            </a:r>
          </a:p>
          <a:p>
            <a:pPr lvl="0">
              <a:spcBef>
                <a:spcPts val="0"/>
              </a:spcBef>
            </a:pPr>
            <a:r>
              <a:rPr lang="en-US" sz="2400" dirty="0"/>
              <a:t>FTD Security Zones</a:t>
            </a:r>
          </a:p>
          <a:p>
            <a:pPr lvl="0">
              <a:spcBef>
                <a:spcPts val="0"/>
              </a:spcBef>
            </a:pPr>
            <a:r>
              <a:rPr lang="en-US" sz="2400" dirty="0"/>
              <a:t>NAT on FTD</a:t>
            </a:r>
          </a:p>
          <a:p>
            <a:pPr lvl="0">
              <a:spcBef>
                <a:spcPts val="0"/>
              </a:spcBef>
            </a:pPr>
            <a:r>
              <a:rPr lang="en-US" sz="2400" dirty="0"/>
              <a:t>Access Control Policy</a:t>
            </a:r>
          </a:p>
          <a:p>
            <a:pPr lvl="0">
              <a:spcBef>
                <a:spcPts val="0"/>
              </a:spcBef>
            </a:pPr>
            <a:r>
              <a:rPr lang="en-US" sz="2400" dirty="0"/>
              <a:t>ACP Rules</a:t>
            </a:r>
          </a:p>
          <a:p>
            <a:pPr lvl="0">
              <a:spcBef>
                <a:spcPts val="0"/>
              </a:spcBef>
            </a:pPr>
            <a:r>
              <a:rPr lang="en-US" sz="2400" dirty="0"/>
              <a:t>URL </a:t>
            </a:r>
            <a:r>
              <a:rPr lang="en-US" sz="2400" dirty="0" smtClean="0"/>
              <a:t>Filtering</a:t>
            </a:r>
          </a:p>
          <a:p>
            <a:pPr lvl="0">
              <a:spcBef>
                <a:spcPts val="0"/>
              </a:spcBef>
            </a:pPr>
            <a:r>
              <a:rPr lang="en-US" sz="2400" dirty="0" err="1" smtClean="0"/>
              <a:t>SafeSearch</a:t>
            </a:r>
            <a:r>
              <a:rPr lang="en-US" sz="2400" dirty="0" smtClean="0"/>
              <a:t> / YouTube</a:t>
            </a:r>
            <a:endParaRPr lang="en-US" sz="2400" dirty="0"/>
          </a:p>
          <a:p>
            <a:pPr lvl="0">
              <a:spcBef>
                <a:spcPts val="0"/>
              </a:spcBef>
            </a:pPr>
            <a:r>
              <a:rPr lang="en-US" sz="2400" dirty="0"/>
              <a:t>Malware &amp; File Policy</a:t>
            </a:r>
          </a:p>
          <a:p>
            <a:pPr lvl="0">
              <a:spcBef>
                <a:spcPts val="0"/>
              </a:spcBef>
            </a:pPr>
            <a:r>
              <a:rPr lang="en-US" sz="2400" dirty="0"/>
              <a:t>SSL Policy</a:t>
            </a:r>
          </a:p>
          <a:p>
            <a:pPr lvl="0">
              <a:spcBef>
                <a:spcPts val="0"/>
              </a:spcBef>
            </a:pPr>
            <a:r>
              <a:rPr lang="en-US" sz="2400" dirty="0"/>
              <a:t>Intrusion </a:t>
            </a:r>
            <a:r>
              <a:rPr lang="en-US" sz="2400" dirty="0" smtClean="0"/>
              <a:t>Policy</a:t>
            </a:r>
          </a:p>
          <a:p>
            <a:pPr lvl="0">
              <a:spcBef>
                <a:spcPts val="0"/>
              </a:spcBef>
            </a:pPr>
            <a:r>
              <a:rPr lang="en-US" sz="2400" dirty="0" smtClean="0"/>
              <a:t>Rate Limiting</a:t>
            </a:r>
          </a:p>
          <a:p>
            <a:pPr lvl="0">
              <a:spcBef>
                <a:spcPts val="0"/>
              </a:spcBef>
            </a:pPr>
            <a:r>
              <a:rPr lang="en-US" sz="2400" dirty="0" smtClean="0"/>
              <a:t>Network Discovery</a:t>
            </a:r>
            <a:endParaRPr lang="en-US" sz="2400" dirty="0"/>
          </a:p>
          <a:p>
            <a:pPr lvl="0">
              <a:spcBef>
                <a:spcPts val="0"/>
              </a:spcBef>
            </a:pPr>
            <a:r>
              <a:rPr lang="en-US" sz="2400" dirty="0"/>
              <a:t>FTD Packet Flow</a:t>
            </a:r>
          </a:p>
          <a:p>
            <a:pPr lvl="0">
              <a:spcBef>
                <a:spcPts val="0"/>
              </a:spcBef>
            </a:pPr>
            <a:r>
              <a:rPr lang="en-US" sz="2400" dirty="0"/>
              <a:t>Reports and Reporting</a:t>
            </a:r>
          </a:p>
          <a:p>
            <a:pPr lvl="0">
              <a:spcBef>
                <a:spcPts val="0"/>
              </a:spcBef>
            </a:pPr>
            <a:r>
              <a:rPr lang="en-US" sz="2400" dirty="0" smtClean="0"/>
              <a:t>VPN on FTD</a:t>
            </a:r>
            <a:endParaRPr lang="en-US" sz="2400" dirty="0"/>
          </a:p>
          <a:p>
            <a:pPr lvl="0">
              <a:spcBef>
                <a:spcPts val="0"/>
              </a:spcBef>
            </a:pPr>
            <a:r>
              <a:rPr lang="en-US" sz="2400" dirty="0" smtClean="0"/>
              <a:t>API</a:t>
            </a:r>
          </a:p>
          <a:p>
            <a:pPr>
              <a:spcBef>
                <a:spcPts val="0"/>
              </a:spcBef>
            </a:pPr>
            <a:r>
              <a:rPr lang="en-US" sz="2400" dirty="0" smtClean="0"/>
              <a:t>Upgrade </a:t>
            </a:r>
            <a:r>
              <a:rPr lang="en-US" sz="2400" dirty="0"/>
              <a:t>ASA to </a:t>
            </a:r>
            <a:r>
              <a:rPr lang="en-US" sz="2400" dirty="0" smtClean="0"/>
              <a:t>FTD Code</a:t>
            </a:r>
            <a:endParaRPr lang="en-US" sz="2400" dirty="0"/>
          </a:p>
          <a:p>
            <a:pPr lvl="0">
              <a:spcBef>
                <a:spcPts val="0"/>
              </a:spcBef>
            </a:pPr>
            <a:r>
              <a:rPr lang="en-US" sz="2400" dirty="0" smtClean="0"/>
              <a:t>Set up Firepower Device Manager</a:t>
            </a:r>
          </a:p>
          <a:p>
            <a:pPr lvl="0">
              <a:spcBef>
                <a:spcPts val="0"/>
              </a:spcBef>
            </a:pPr>
            <a:r>
              <a:rPr lang="en-US" sz="2400" dirty="0" smtClean="0"/>
              <a:t>Cisco </a:t>
            </a:r>
            <a:r>
              <a:rPr lang="en-US" sz="2400" dirty="0" err="1"/>
              <a:t>Healthcheck</a:t>
            </a:r>
            <a:r>
              <a:rPr lang="en-US" sz="2400" dirty="0"/>
              <a:t> &amp; Tuning Services</a:t>
            </a:r>
          </a:p>
          <a:p>
            <a:pPr>
              <a:spcBef>
                <a:spcPts val="0"/>
              </a:spcBef>
            </a:pPr>
            <a:r>
              <a:rPr lang="en-US" sz="2400" dirty="0"/>
              <a:t>Questions?</a:t>
            </a:r>
          </a:p>
        </p:txBody>
      </p:sp>
    </p:spTree>
    <p:extLst>
      <p:ext uri="{BB962C8B-B14F-4D97-AF65-F5344CB8AC3E}">
        <p14:creationId xmlns:p14="http://schemas.microsoft.com/office/powerpoint/2010/main" val="1970234185"/>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Inline Mode</a:t>
            </a:r>
            <a:endParaRPr lang="en-US" dirty="0"/>
          </a:p>
        </p:txBody>
      </p:sp>
      <p:sp>
        <p:nvSpPr>
          <p:cNvPr id="3" name="Content Placeholder 2"/>
          <p:cNvSpPr>
            <a:spLocks noGrp="1"/>
          </p:cNvSpPr>
          <p:nvPr>
            <p:ph idx="4294967295"/>
          </p:nvPr>
        </p:nvSpPr>
        <p:spPr>
          <a:xfrm>
            <a:off x="0" y="1504604"/>
            <a:ext cx="12192000" cy="4672359"/>
          </a:xfrm>
          <a:prstGeom prst="rect">
            <a:avLst/>
          </a:prstGeom>
        </p:spPr>
        <p:txBody>
          <a:bodyPr>
            <a:normAutofit/>
          </a:bodyPr>
          <a:lstStyle/>
          <a:p>
            <a:r>
              <a:rPr lang="en-US" sz="3600" dirty="0" smtClean="0"/>
              <a:t>Two physical interfaces paired together.</a:t>
            </a:r>
          </a:p>
          <a:p>
            <a:r>
              <a:rPr lang="en-US" sz="3600" dirty="0" smtClean="0"/>
              <a:t>Paired interfaces must be assigned to an inline set.</a:t>
            </a:r>
          </a:p>
          <a:p>
            <a:pPr lvl="1"/>
            <a:r>
              <a:rPr lang="en-US" sz="3200" dirty="0" smtClean="0"/>
              <a:t>Bump in the wire, entirely transparent to the network.</a:t>
            </a:r>
          </a:p>
          <a:p>
            <a:pPr lvl="1"/>
            <a:r>
              <a:rPr lang="en-US" sz="3200" dirty="0" smtClean="0"/>
              <a:t>Easy to insert into an existing network.</a:t>
            </a:r>
          </a:p>
          <a:p>
            <a:pPr lvl="1"/>
            <a:r>
              <a:rPr lang="en-US" sz="3200" dirty="0" smtClean="0"/>
              <a:t>Multiple pairs can be configured on same sensor as sets.</a:t>
            </a:r>
          </a:p>
        </p:txBody>
      </p:sp>
    </p:spTree>
    <p:extLst>
      <p:ext uri="{BB962C8B-B14F-4D97-AF65-F5344CB8AC3E}">
        <p14:creationId xmlns:p14="http://schemas.microsoft.com/office/powerpoint/2010/main" val="1933252010"/>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Inline Tap Mode</a:t>
            </a:r>
            <a:endParaRPr lang="en-US" dirty="0"/>
          </a:p>
        </p:txBody>
      </p:sp>
      <p:sp>
        <p:nvSpPr>
          <p:cNvPr id="3" name="Content Placeholder 2"/>
          <p:cNvSpPr>
            <a:spLocks noGrp="1"/>
          </p:cNvSpPr>
          <p:nvPr>
            <p:ph idx="4294967295"/>
          </p:nvPr>
        </p:nvSpPr>
        <p:spPr>
          <a:xfrm>
            <a:off x="0" y="1430868"/>
            <a:ext cx="10515600" cy="4746095"/>
          </a:xfrm>
          <a:prstGeom prst="rect">
            <a:avLst/>
          </a:prstGeom>
        </p:spPr>
        <p:txBody>
          <a:bodyPr>
            <a:normAutofit/>
          </a:bodyPr>
          <a:lstStyle/>
          <a:p>
            <a:r>
              <a:rPr lang="en-US" sz="3600" dirty="0" smtClean="0"/>
              <a:t>Same as Inline but packets are never dropped.</a:t>
            </a:r>
          </a:p>
          <a:p>
            <a:r>
              <a:rPr lang="en-US" sz="3600" dirty="0" smtClean="0"/>
              <a:t>Used for evaluating and tuning of rules.</a:t>
            </a:r>
          </a:p>
        </p:txBody>
      </p:sp>
    </p:spTree>
    <p:extLst>
      <p:ext uri="{BB962C8B-B14F-4D97-AF65-F5344CB8AC3E}">
        <p14:creationId xmlns:p14="http://schemas.microsoft.com/office/powerpoint/2010/main" val="242996822"/>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Passive Mode</a:t>
            </a:r>
            <a:endParaRPr lang="en-US" dirty="0"/>
          </a:p>
        </p:txBody>
      </p:sp>
      <p:sp>
        <p:nvSpPr>
          <p:cNvPr id="3" name="Content Placeholder 2"/>
          <p:cNvSpPr>
            <a:spLocks noGrp="1"/>
          </p:cNvSpPr>
          <p:nvPr>
            <p:ph idx="4294967295"/>
          </p:nvPr>
        </p:nvSpPr>
        <p:spPr>
          <a:xfrm>
            <a:off x="0" y="988414"/>
            <a:ext cx="12192000" cy="5188550"/>
          </a:xfrm>
          <a:prstGeom prst="rect">
            <a:avLst/>
          </a:prstGeom>
        </p:spPr>
        <p:txBody>
          <a:bodyPr>
            <a:noAutofit/>
          </a:bodyPr>
          <a:lstStyle/>
          <a:p>
            <a:r>
              <a:rPr lang="en-US" sz="2800" dirty="0" smtClean="0"/>
              <a:t>IDS mode</a:t>
            </a:r>
          </a:p>
          <a:p>
            <a:r>
              <a:rPr lang="en-US" sz="2800" dirty="0" smtClean="0"/>
              <a:t>Separate device must send copies of the packets.</a:t>
            </a:r>
          </a:p>
          <a:p>
            <a:pPr lvl="1"/>
            <a:r>
              <a:rPr lang="en-US" sz="2400" dirty="0" smtClean="0"/>
              <a:t>SPAN (or monitor) from a switch.</a:t>
            </a:r>
          </a:p>
          <a:p>
            <a:pPr lvl="1"/>
            <a:r>
              <a:rPr lang="en-US" sz="2400" dirty="0" smtClean="0"/>
              <a:t>Network Taps.</a:t>
            </a:r>
          </a:p>
          <a:p>
            <a:r>
              <a:rPr lang="en-US" sz="2800" dirty="0" smtClean="0"/>
              <a:t>One or more physical ports designated as passive.</a:t>
            </a:r>
          </a:p>
          <a:p>
            <a:r>
              <a:rPr lang="en-US" sz="2800" dirty="0" smtClean="0"/>
              <a:t>Only copies of the packets are sent to the sensor.</a:t>
            </a:r>
          </a:p>
          <a:p>
            <a:r>
              <a:rPr lang="en-US" sz="2800" dirty="0" smtClean="0"/>
              <a:t>Does NOT impact network traffic.</a:t>
            </a:r>
          </a:p>
          <a:p>
            <a:r>
              <a:rPr lang="en-US" sz="2800" dirty="0" smtClean="0"/>
              <a:t>Easy to insert into an existing network.</a:t>
            </a:r>
          </a:p>
          <a:p>
            <a:r>
              <a:rPr lang="en-US" sz="2800" dirty="0" smtClean="0"/>
              <a:t>Optionally integrate with ISE to remediation recommendations.</a:t>
            </a:r>
          </a:p>
        </p:txBody>
      </p:sp>
    </p:spTree>
    <p:extLst>
      <p:ext uri="{BB962C8B-B14F-4D97-AF65-F5344CB8AC3E}">
        <p14:creationId xmlns:p14="http://schemas.microsoft.com/office/powerpoint/2010/main" val="312211844"/>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Multi-Featured NGFW</a:t>
            </a:r>
            <a:endParaRPr lang="en-US" dirty="0"/>
          </a:p>
        </p:txBody>
      </p:sp>
      <p:sp>
        <p:nvSpPr>
          <p:cNvPr id="3" name="Content Placeholder 2"/>
          <p:cNvSpPr>
            <a:spLocks noGrp="1"/>
          </p:cNvSpPr>
          <p:nvPr>
            <p:ph idx="4294967295"/>
          </p:nvPr>
        </p:nvSpPr>
        <p:spPr>
          <a:xfrm>
            <a:off x="5513615" y="901471"/>
            <a:ext cx="5839762" cy="5275492"/>
          </a:xfrm>
          <a:prstGeom prst="rect">
            <a:avLst/>
          </a:prstGeom>
        </p:spPr>
        <p:txBody>
          <a:bodyPr>
            <a:normAutofit/>
          </a:bodyPr>
          <a:lstStyle/>
          <a:p>
            <a:r>
              <a:rPr lang="en-US" sz="2800" dirty="0" smtClean="0"/>
              <a:t>Routed / Transparent for firewall mode. (5, 6, 7)</a:t>
            </a:r>
          </a:p>
          <a:p>
            <a:r>
              <a:rPr lang="en-US" sz="2800" dirty="0" smtClean="0"/>
              <a:t>IDS</a:t>
            </a:r>
          </a:p>
          <a:p>
            <a:pPr lvl="1"/>
            <a:r>
              <a:rPr lang="en-US" sz="2400" dirty="0" smtClean="0"/>
              <a:t>Passive interface for monitoring copied packets from SPAN port. (4)</a:t>
            </a:r>
          </a:p>
          <a:p>
            <a:r>
              <a:rPr lang="en-US" sz="2800" dirty="0" smtClean="0"/>
              <a:t>IPS</a:t>
            </a:r>
          </a:p>
          <a:p>
            <a:pPr lvl="1"/>
            <a:r>
              <a:rPr lang="en-US" sz="2400" dirty="0" smtClean="0"/>
              <a:t>Inline pair to inspect traffic and take action. (0, 1)</a:t>
            </a:r>
          </a:p>
          <a:p>
            <a:pPr lvl="1"/>
            <a:r>
              <a:rPr lang="en-US" sz="2400" dirty="0" smtClean="0"/>
              <a:t>Inline tap to inspect traffic but not take action. (2, 3)</a:t>
            </a:r>
          </a:p>
        </p:txBody>
      </p:sp>
      <p:pic>
        <p:nvPicPr>
          <p:cNvPr id="4" name="Picture 3"/>
          <p:cNvPicPr>
            <a:picLocks noChangeAspect="1"/>
          </p:cNvPicPr>
          <p:nvPr/>
        </p:nvPicPr>
        <p:blipFill>
          <a:blip r:embed="rId2"/>
          <a:stretch>
            <a:fillRect/>
          </a:stretch>
        </p:blipFill>
        <p:spPr>
          <a:xfrm>
            <a:off x="48982" y="901470"/>
            <a:ext cx="5401841" cy="4486275"/>
          </a:xfrm>
          <a:prstGeom prst="rect">
            <a:avLst/>
          </a:prstGeom>
        </p:spPr>
      </p:pic>
    </p:spTree>
    <p:extLst>
      <p:ext uri="{BB962C8B-B14F-4D97-AF65-F5344CB8AC3E}">
        <p14:creationId xmlns:p14="http://schemas.microsoft.com/office/powerpoint/2010/main" val="336324387"/>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FTD Security Zones</a:t>
            </a:r>
            <a:endParaRPr lang="en-US" dirty="0"/>
          </a:p>
        </p:txBody>
      </p:sp>
    </p:spTree>
    <p:extLst>
      <p:ext uri="{BB962C8B-B14F-4D97-AF65-F5344CB8AC3E}">
        <p14:creationId xmlns:p14="http://schemas.microsoft.com/office/powerpoint/2010/main" val="2977352185"/>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Security Zones vs. Security Levels</a:t>
            </a:r>
            <a:endParaRPr lang="en-US" dirty="0"/>
          </a:p>
        </p:txBody>
      </p:sp>
      <p:pic>
        <p:nvPicPr>
          <p:cNvPr id="3074" name="Picture 2" descr="http://freetopwallpaper.com/wp-content/uploads/2013/09/WaterFall-HD-Wallpapers-Background-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2354198"/>
            <a:ext cx="5083399" cy="38125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rse f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202" y="2354198"/>
            <a:ext cx="3834205" cy="38342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8200" y="1430868"/>
            <a:ext cx="5083399" cy="923330"/>
          </a:xfrm>
          <a:prstGeom prst="rect">
            <a:avLst/>
          </a:prstGeom>
          <a:noFill/>
        </p:spPr>
        <p:txBody>
          <a:bodyPr wrap="square" rtlCol="0">
            <a:spAutoFit/>
          </a:bodyPr>
          <a:lstStyle/>
          <a:p>
            <a:r>
              <a:rPr lang="en-US" dirty="0" smtClean="0"/>
              <a:t>Security Levels are like waterfalls with one interface having a higher “level” and thus more secure than another interface.</a:t>
            </a:r>
            <a:endParaRPr lang="en-US" dirty="0"/>
          </a:p>
        </p:txBody>
      </p:sp>
      <p:sp>
        <p:nvSpPr>
          <p:cNvPr id="8" name="TextBox 7"/>
          <p:cNvSpPr txBox="1"/>
          <p:nvPr/>
        </p:nvSpPr>
        <p:spPr>
          <a:xfrm>
            <a:off x="6627606" y="1430868"/>
            <a:ext cx="5083399" cy="923330"/>
          </a:xfrm>
          <a:prstGeom prst="rect">
            <a:avLst/>
          </a:prstGeom>
          <a:noFill/>
        </p:spPr>
        <p:txBody>
          <a:bodyPr wrap="square" rtlCol="0">
            <a:spAutoFit/>
          </a:bodyPr>
          <a:lstStyle/>
          <a:p>
            <a:r>
              <a:rPr lang="en-US" dirty="0" smtClean="0"/>
              <a:t>Security Zones are like fences by dividing interfaces into “like groups” and establishing the rules for crossing the fence line.</a:t>
            </a:r>
            <a:endParaRPr lang="en-US" dirty="0"/>
          </a:p>
        </p:txBody>
      </p:sp>
    </p:spTree>
    <p:extLst>
      <p:ext uri="{BB962C8B-B14F-4D97-AF65-F5344CB8AC3E}">
        <p14:creationId xmlns:p14="http://schemas.microsoft.com/office/powerpoint/2010/main" val="706050527"/>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FTD Security Zones</a:t>
            </a:r>
            <a:endParaRPr lang="en-US" dirty="0"/>
          </a:p>
        </p:txBody>
      </p:sp>
      <p:sp>
        <p:nvSpPr>
          <p:cNvPr id="7" name="Content Placeholder 2"/>
          <p:cNvSpPr>
            <a:spLocks noGrp="1"/>
          </p:cNvSpPr>
          <p:nvPr/>
        </p:nvSpPr>
        <p:spPr bwMode="auto">
          <a:xfrm>
            <a:off x="21768" y="988414"/>
            <a:ext cx="12149811"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r>
              <a:rPr lang="en-US" sz="2800" dirty="0" smtClean="0"/>
              <a:t>True zone-based firewall</a:t>
            </a:r>
          </a:p>
          <a:p>
            <a:r>
              <a:rPr lang="en-US" sz="2800" dirty="0" smtClean="0"/>
              <a:t>Security Zones are collections of interfaces or sub-interfaces</a:t>
            </a:r>
          </a:p>
          <a:p>
            <a:r>
              <a:rPr lang="en-US" sz="2800" dirty="0" smtClean="0"/>
              <a:t>Policy rules can apply to source and/or destination </a:t>
            </a:r>
            <a:r>
              <a:rPr lang="en-US" sz="2800" dirty="0"/>
              <a:t>s</a:t>
            </a:r>
            <a:r>
              <a:rPr lang="en-US" sz="2800" dirty="0" smtClean="0"/>
              <a:t>ecurity zones</a:t>
            </a:r>
          </a:p>
          <a:p>
            <a:r>
              <a:rPr lang="en-US" sz="2800" dirty="0" smtClean="0"/>
              <a:t>Security levels are not used</a:t>
            </a:r>
            <a:endParaRPr lang="en-US" sz="2800" dirty="0"/>
          </a:p>
        </p:txBody>
      </p:sp>
      <p:pic>
        <p:nvPicPr>
          <p:cNvPr id="9" name="Picture 8"/>
          <p:cNvPicPr>
            <a:picLocks noChangeAspect="1"/>
          </p:cNvPicPr>
          <p:nvPr/>
        </p:nvPicPr>
        <p:blipFill>
          <a:blip r:embed="rId2"/>
          <a:stretch>
            <a:fillRect/>
          </a:stretch>
        </p:blipFill>
        <p:spPr>
          <a:xfrm>
            <a:off x="0" y="3085868"/>
            <a:ext cx="12171580" cy="2607361"/>
          </a:xfrm>
          <a:prstGeom prst="rect">
            <a:avLst/>
          </a:prstGeom>
          <a:ln>
            <a:solidFill>
              <a:schemeClr val="bg2"/>
            </a:solidFill>
          </a:ln>
        </p:spPr>
      </p:pic>
    </p:spTree>
    <p:extLst>
      <p:ext uri="{BB962C8B-B14F-4D97-AF65-F5344CB8AC3E}">
        <p14:creationId xmlns:p14="http://schemas.microsoft.com/office/powerpoint/2010/main" val="399011959"/>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Configuring Security Zones Considerations</a:t>
            </a:r>
            <a:endParaRPr lang="en-US" dirty="0"/>
          </a:p>
        </p:txBody>
      </p:sp>
      <p:sp>
        <p:nvSpPr>
          <p:cNvPr id="7" name="Content Placeholder 2"/>
          <p:cNvSpPr>
            <a:spLocks noGrp="1"/>
          </p:cNvSpPr>
          <p:nvPr/>
        </p:nvSpPr>
        <p:spPr bwMode="auto">
          <a:xfrm>
            <a:off x="3682094" y="814141"/>
            <a:ext cx="8509906" cy="539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1785" indent="0">
              <a:buNone/>
            </a:pPr>
            <a:r>
              <a:rPr lang="en-US" sz="2800" dirty="0" smtClean="0"/>
              <a:t>Common Configuration:</a:t>
            </a:r>
          </a:p>
          <a:p>
            <a:r>
              <a:rPr lang="en-US" sz="2800" dirty="0" smtClean="0"/>
              <a:t>“Inside” and “Outside” zones deployed to all devices.</a:t>
            </a:r>
          </a:p>
          <a:p>
            <a:pPr marL="1785" indent="0">
              <a:buNone/>
            </a:pPr>
            <a:endParaRPr lang="en-US" sz="2800" dirty="0"/>
          </a:p>
          <a:p>
            <a:pPr marL="1785" indent="0">
              <a:buNone/>
            </a:pPr>
            <a:r>
              <a:rPr lang="en-US" sz="2800" dirty="0" smtClean="0"/>
              <a:t>Unique Per Site:</a:t>
            </a:r>
          </a:p>
          <a:p>
            <a:r>
              <a:rPr lang="en-US" sz="2800" dirty="0" smtClean="0"/>
              <a:t>Unique zone name for each zone at each location.</a:t>
            </a:r>
          </a:p>
          <a:p>
            <a:pPr marL="1785" indent="0">
              <a:buNone/>
            </a:pPr>
            <a:endParaRPr lang="en-US" sz="2800" dirty="0"/>
          </a:p>
          <a:p>
            <a:pPr marL="1785" indent="0">
              <a:buNone/>
            </a:pPr>
            <a:r>
              <a:rPr lang="en-US" sz="2800" dirty="0" smtClean="0"/>
              <a:t>Hybrid:</a:t>
            </a:r>
          </a:p>
          <a:p>
            <a:r>
              <a:rPr lang="en-US" sz="2800" dirty="0" smtClean="0"/>
              <a:t>Some names are unique (such as DMZ) and other zones are common at all sites.</a:t>
            </a:r>
            <a:endParaRPr lang="en-US" sz="2800" dirty="0"/>
          </a:p>
        </p:txBody>
      </p:sp>
      <p:pic>
        <p:nvPicPr>
          <p:cNvPr id="2" name="Picture 1"/>
          <p:cNvPicPr>
            <a:picLocks noChangeAspect="1"/>
          </p:cNvPicPr>
          <p:nvPr/>
        </p:nvPicPr>
        <p:blipFill>
          <a:blip r:embed="rId2"/>
          <a:stretch>
            <a:fillRect/>
          </a:stretch>
        </p:blipFill>
        <p:spPr>
          <a:xfrm>
            <a:off x="130630" y="814141"/>
            <a:ext cx="3551464" cy="4786385"/>
          </a:xfrm>
          <a:prstGeom prst="rect">
            <a:avLst/>
          </a:prstGeom>
        </p:spPr>
      </p:pic>
    </p:spTree>
    <p:extLst>
      <p:ext uri="{BB962C8B-B14F-4D97-AF65-F5344CB8AC3E}">
        <p14:creationId xmlns:p14="http://schemas.microsoft.com/office/powerpoint/2010/main" val="3936489346"/>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NAT on FTD</a:t>
            </a:r>
            <a:endParaRPr lang="en-US" dirty="0"/>
          </a:p>
        </p:txBody>
      </p:sp>
    </p:spTree>
    <p:extLst>
      <p:ext uri="{BB962C8B-B14F-4D97-AF65-F5344CB8AC3E}">
        <p14:creationId xmlns:p14="http://schemas.microsoft.com/office/powerpoint/2010/main" val="3630844137"/>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Address Translation</a:t>
            </a:r>
            <a:endParaRPr lang="en-US" dirty="0"/>
          </a:p>
        </p:txBody>
      </p:sp>
      <p:sp>
        <p:nvSpPr>
          <p:cNvPr id="3" name="Content Placeholder 2"/>
          <p:cNvSpPr>
            <a:spLocks noGrp="1"/>
          </p:cNvSpPr>
          <p:nvPr>
            <p:ph idx="4294967295"/>
          </p:nvPr>
        </p:nvSpPr>
        <p:spPr>
          <a:xfrm>
            <a:off x="43543" y="947058"/>
            <a:ext cx="12077700" cy="5229906"/>
          </a:xfrm>
          <a:prstGeom prst="rect">
            <a:avLst/>
          </a:prstGeom>
        </p:spPr>
        <p:txBody>
          <a:bodyPr/>
          <a:lstStyle/>
          <a:p>
            <a:r>
              <a:rPr lang="en-US" sz="3200" dirty="0" smtClean="0"/>
              <a:t>Two “types” of NAT in FTD devices: Auto-NAT and Manual NAT</a:t>
            </a:r>
          </a:p>
          <a:p>
            <a:endParaRPr lang="en-US" sz="3200" dirty="0"/>
          </a:p>
          <a:p>
            <a:r>
              <a:rPr lang="en-US" sz="3200" dirty="0" smtClean="0"/>
              <a:t>Auto-NAT, also known as Object-NAT or Host NAT.</a:t>
            </a:r>
          </a:p>
          <a:p>
            <a:pPr lvl="1"/>
            <a:r>
              <a:rPr lang="en-US" sz="2800" dirty="0" smtClean="0"/>
              <a:t>Defined within an object.</a:t>
            </a:r>
          </a:p>
          <a:p>
            <a:pPr lvl="1"/>
            <a:r>
              <a:rPr lang="en-US" sz="2800" dirty="0" smtClean="0"/>
              <a:t>Just translates the source IP or IP range.</a:t>
            </a:r>
          </a:p>
          <a:p>
            <a:pPr lvl="1"/>
            <a:r>
              <a:rPr lang="en-US" sz="2800" dirty="0" smtClean="0"/>
              <a:t>Can be a static or dynamic NAT.  (Think 1:1 NAT or PAT.)</a:t>
            </a:r>
          </a:p>
          <a:p>
            <a:pPr lvl="1"/>
            <a:endParaRPr lang="en-US" sz="2800" dirty="0"/>
          </a:p>
          <a:p>
            <a:r>
              <a:rPr lang="en-US" sz="3200" dirty="0" smtClean="0"/>
              <a:t>Manual NAT, also known as Twice-NAT.</a:t>
            </a:r>
          </a:p>
          <a:p>
            <a:pPr lvl="1"/>
            <a:r>
              <a:rPr lang="en-US" sz="2800" dirty="0" smtClean="0"/>
              <a:t>Can specify the source and destination addresses for NAT.</a:t>
            </a:r>
            <a:endParaRPr lang="en-US" sz="2800" dirty="0"/>
          </a:p>
        </p:txBody>
      </p:sp>
    </p:spTree>
    <p:extLst>
      <p:ext uri="{BB962C8B-B14F-4D97-AF65-F5344CB8AC3E}">
        <p14:creationId xmlns:p14="http://schemas.microsoft.com/office/powerpoint/2010/main" val="1474036033"/>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NGFW: What it is and why its important</a:t>
            </a:r>
            <a:endParaRPr lang="en-US" dirty="0"/>
          </a:p>
        </p:txBody>
      </p:sp>
    </p:spTree>
    <p:extLst>
      <p:ext uri="{BB962C8B-B14F-4D97-AF65-F5344CB8AC3E}">
        <p14:creationId xmlns:p14="http://schemas.microsoft.com/office/powerpoint/2010/main" val="1576422703"/>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Address Translation (NAT)</a:t>
            </a:r>
            <a:endParaRPr lang="en-US" dirty="0"/>
          </a:p>
        </p:txBody>
      </p:sp>
      <p:sp>
        <p:nvSpPr>
          <p:cNvPr id="3" name="Content Placeholder 2"/>
          <p:cNvSpPr>
            <a:spLocks noGrp="1"/>
          </p:cNvSpPr>
          <p:nvPr>
            <p:ph idx="4294967295"/>
          </p:nvPr>
        </p:nvSpPr>
        <p:spPr>
          <a:xfrm>
            <a:off x="1" y="2948439"/>
            <a:ext cx="12192000" cy="2971800"/>
          </a:xfrm>
          <a:prstGeom prst="rect">
            <a:avLst/>
          </a:prstGeom>
        </p:spPr>
        <p:txBody>
          <a:bodyPr/>
          <a:lstStyle/>
          <a:p>
            <a:r>
              <a:rPr lang="en-US" sz="2800" dirty="0" smtClean="0"/>
              <a:t>NAT Policy</a:t>
            </a:r>
          </a:p>
          <a:p>
            <a:pPr lvl="1"/>
            <a:r>
              <a:rPr lang="en-US" sz="2400" dirty="0" smtClean="0"/>
              <a:t>FTD Policies vs. Firepower Policies</a:t>
            </a:r>
          </a:p>
          <a:p>
            <a:pPr lvl="1"/>
            <a:r>
              <a:rPr lang="en-US" sz="2400" dirty="0" smtClean="0"/>
              <a:t>Associated with Devices</a:t>
            </a:r>
          </a:p>
          <a:p>
            <a:pPr lvl="1"/>
            <a:r>
              <a:rPr lang="en-US" sz="2400" dirty="0" smtClean="0"/>
              <a:t>Contains rules (edit policy to see rules)</a:t>
            </a:r>
          </a:p>
          <a:p>
            <a:r>
              <a:rPr lang="en-US" sz="2800" dirty="0" smtClean="0"/>
              <a:t>A single NAT Policy can be applied to more than 1 device (think common policy for a group of FTD devices).</a:t>
            </a:r>
          </a:p>
        </p:txBody>
      </p:sp>
      <p:pic>
        <p:nvPicPr>
          <p:cNvPr id="4" name="Picture 3"/>
          <p:cNvPicPr>
            <a:picLocks noChangeAspect="1"/>
          </p:cNvPicPr>
          <p:nvPr/>
        </p:nvPicPr>
        <p:blipFill>
          <a:blip r:embed="rId2"/>
          <a:stretch>
            <a:fillRect/>
          </a:stretch>
        </p:blipFill>
        <p:spPr>
          <a:xfrm>
            <a:off x="102822" y="1017814"/>
            <a:ext cx="12058681" cy="1642887"/>
          </a:xfrm>
          <a:prstGeom prst="rect">
            <a:avLst/>
          </a:prstGeom>
        </p:spPr>
      </p:pic>
    </p:spTree>
    <p:extLst>
      <p:ext uri="{BB962C8B-B14F-4D97-AF65-F5344CB8AC3E}">
        <p14:creationId xmlns:p14="http://schemas.microsoft.com/office/powerpoint/2010/main" val="4293502306"/>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66136" y="2063741"/>
            <a:ext cx="9326309" cy="4443588"/>
          </a:xfrm>
          <a:prstGeom prst="rect">
            <a:avLst/>
          </a:prstGeom>
        </p:spPr>
      </p:pic>
      <p:sp>
        <p:nvSpPr>
          <p:cNvPr id="2" name="Title 1"/>
          <p:cNvSpPr>
            <a:spLocks noGrp="1"/>
          </p:cNvSpPr>
          <p:nvPr>
            <p:ph type="title"/>
          </p:nvPr>
        </p:nvSpPr>
        <p:spPr/>
        <p:txBody>
          <a:bodyPr/>
          <a:lstStyle/>
          <a:p>
            <a:r>
              <a:rPr lang="en-US" dirty="0" smtClean="0"/>
              <a:t>Network Address Translation (NAT) (cont.)</a:t>
            </a:r>
            <a:endParaRPr lang="en-US" dirty="0"/>
          </a:p>
        </p:txBody>
      </p:sp>
      <p:sp>
        <p:nvSpPr>
          <p:cNvPr id="3" name="Content Placeholder 2"/>
          <p:cNvSpPr>
            <a:spLocks noGrp="1"/>
          </p:cNvSpPr>
          <p:nvPr>
            <p:ph idx="4294967295"/>
          </p:nvPr>
        </p:nvSpPr>
        <p:spPr>
          <a:xfrm>
            <a:off x="0" y="928686"/>
            <a:ext cx="12192000" cy="923925"/>
          </a:xfrm>
          <a:prstGeom prst="rect">
            <a:avLst/>
          </a:prstGeom>
        </p:spPr>
        <p:txBody>
          <a:bodyPr>
            <a:noAutofit/>
          </a:bodyPr>
          <a:lstStyle/>
          <a:p>
            <a:r>
              <a:rPr lang="en-US" dirty="0" smtClean="0"/>
              <a:t>NAT Rule</a:t>
            </a:r>
          </a:p>
          <a:p>
            <a:pPr lvl="1"/>
            <a:r>
              <a:rPr lang="en-US" sz="2000" dirty="0" smtClean="0"/>
              <a:t>Various settings to specify source/destination interfaces, IP addresses, Ports, etc.</a:t>
            </a:r>
          </a:p>
          <a:p>
            <a:pPr lvl="1"/>
            <a:r>
              <a:rPr lang="en-US" sz="2000" dirty="0" smtClean="0"/>
              <a:t>Can be “Manual” or “Auto”.  (More about these later.)</a:t>
            </a:r>
          </a:p>
          <a:p>
            <a:pPr lvl="1"/>
            <a:endParaRPr lang="en-US" sz="2000" dirty="0" smtClean="0"/>
          </a:p>
          <a:p>
            <a:endParaRPr lang="en-US" dirty="0"/>
          </a:p>
        </p:txBody>
      </p:sp>
    </p:spTree>
    <p:extLst>
      <p:ext uri="{BB962C8B-B14F-4D97-AF65-F5344CB8AC3E}">
        <p14:creationId xmlns:p14="http://schemas.microsoft.com/office/powerpoint/2010/main" val="201287687"/>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Address Translation (NAT) (cont.)</a:t>
            </a:r>
            <a:endParaRPr lang="en-US" dirty="0"/>
          </a:p>
        </p:txBody>
      </p:sp>
      <p:sp>
        <p:nvSpPr>
          <p:cNvPr id="3" name="Content Placeholder 2"/>
          <p:cNvSpPr>
            <a:spLocks noGrp="1"/>
          </p:cNvSpPr>
          <p:nvPr>
            <p:ph idx="4294967295"/>
          </p:nvPr>
        </p:nvSpPr>
        <p:spPr>
          <a:xfrm>
            <a:off x="0" y="848481"/>
            <a:ext cx="12191999" cy="2461682"/>
          </a:xfrm>
          <a:prstGeom prst="rect">
            <a:avLst/>
          </a:prstGeom>
        </p:spPr>
        <p:txBody>
          <a:bodyPr>
            <a:noAutofit/>
          </a:bodyPr>
          <a:lstStyle/>
          <a:p>
            <a:pPr marL="0" indent="0">
              <a:buNone/>
            </a:pPr>
            <a:r>
              <a:rPr lang="en-US" sz="2400" dirty="0" smtClean="0"/>
              <a:t>NAT order of operations:</a:t>
            </a:r>
            <a:endParaRPr lang="en-US" sz="2400" dirty="0"/>
          </a:p>
          <a:p>
            <a:r>
              <a:rPr lang="en-US" sz="2400" dirty="0" smtClean="0"/>
              <a:t>Section 1 and 3 rules are manually ordered.  (i.e. The administrator orders them.)</a:t>
            </a:r>
          </a:p>
          <a:p>
            <a:r>
              <a:rPr lang="en-US" sz="2400" dirty="0" smtClean="0"/>
              <a:t>Section 2 (i.e. Auto-NAT rules) are ordered Static NAT before Dynamic NAT and then within each of those categories Longest to Shortest Prefix.</a:t>
            </a:r>
          </a:p>
        </p:txBody>
      </p:sp>
      <p:pic>
        <p:nvPicPr>
          <p:cNvPr id="4" name="Picture 3"/>
          <p:cNvPicPr>
            <a:picLocks noChangeAspect="1"/>
          </p:cNvPicPr>
          <p:nvPr/>
        </p:nvPicPr>
        <p:blipFill>
          <a:blip r:embed="rId2"/>
          <a:stretch>
            <a:fillRect/>
          </a:stretch>
        </p:blipFill>
        <p:spPr>
          <a:xfrm>
            <a:off x="46019" y="2901042"/>
            <a:ext cx="12121229" cy="2595571"/>
          </a:xfrm>
          <a:prstGeom prst="rect">
            <a:avLst/>
          </a:prstGeom>
        </p:spPr>
      </p:pic>
    </p:spTree>
    <p:extLst>
      <p:ext uri="{BB962C8B-B14F-4D97-AF65-F5344CB8AC3E}">
        <p14:creationId xmlns:p14="http://schemas.microsoft.com/office/powerpoint/2010/main" val="4098251271"/>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Configuring NAT Considerations</a:t>
            </a:r>
            <a:endParaRPr lang="en-US" dirty="0"/>
          </a:p>
        </p:txBody>
      </p:sp>
      <p:sp>
        <p:nvSpPr>
          <p:cNvPr id="7" name="Content Placeholder 2"/>
          <p:cNvSpPr>
            <a:spLocks noGrp="1"/>
          </p:cNvSpPr>
          <p:nvPr/>
        </p:nvSpPr>
        <p:spPr bwMode="auto">
          <a:xfrm>
            <a:off x="3682093" y="988413"/>
            <a:ext cx="8158843" cy="526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1785" indent="0">
              <a:buNone/>
            </a:pPr>
            <a:r>
              <a:rPr lang="en-US" sz="2400" dirty="0" smtClean="0"/>
              <a:t>Common Configuration:</a:t>
            </a:r>
          </a:p>
          <a:p>
            <a:r>
              <a:rPr lang="en-US" sz="2400" dirty="0" smtClean="0"/>
              <a:t>“Inside” to “Outside” PAT.</a:t>
            </a:r>
          </a:p>
          <a:p>
            <a:pPr marL="1785" indent="0">
              <a:buNone/>
            </a:pPr>
            <a:endParaRPr lang="en-US" sz="2400" dirty="0"/>
          </a:p>
          <a:p>
            <a:pPr marL="1785" indent="0">
              <a:buNone/>
            </a:pPr>
            <a:r>
              <a:rPr lang="en-US" sz="2400" dirty="0" smtClean="0"/>
              <a:t>Unique Per Site (kind of):</a:t>
            </a:r>
          </a:p>
          <a:p>
            <a:r>
              <a:rPr lang="en-US" sz="2400" dirty="0" smtClean="0"/>
              <a:t>Static NAT for a specific host between two security zones.</a:t>
            </a:r>
          </a:p>
          <a:p>
            <a:r>
              <a:rPr lang="en-US" sz="2400" dirty="0" smtClean="0"/>
              <a:t>PAT using something other than “interface” IP.</a:t>
            </a:r>
          </a:p>
          <a:p>
            <a:pPr marL="1785" indent="0">
              <a:buNone/>
            </a:pPr>
            <a:endParaRPr lang="en-US" sz="2400" dirty="0"/>
          </a:p>
          <a:p>
            <a:pPr marL="1785" indent="0">
              <a:buNone/>
            </a:pPr>
            <a:r>
              <a:rPr lang="en-US" sz="2400" dirty="0" smtClean="0"/>
              <a:t>Note: NAT configuration will be deployed to all devices that use the security zones listed in the NAT rules.</a:t>
            </a:r>
            <a:endParaRPr lang="en-US" sz="2400" dirty="0"/>
          </a:p>
        </p:txBody>
      </p:sp>
      <p:pic>
        <p:nvPicPr>
          <p:cNvPr id="2" name="Picture 1"/>
          <p:cNvPicPr>
            <a:picLocks noChangeAspect="1"/>
          </p:cNvPicPr>
          <p:nvPr/>
        </p:nvPicPr>
        <p:blipFill>
          <a:blip r:embed="rId2"/>
          <a:stretch>
            <a:fillRect/>
          </a:stretch>
        </p:blipFill>
        <p:spPr>
          <a:xfrm>
            <a:off x="179614" y="880159"/>
            <a:ext cx="3502479" cy="4720367"/>
          </a:xfrm>
          <a:prstGeom prst="rect">
            <a:avLst/>
          </a:prstGeom>
        </p:spPr>
      </p:pic>
    </p:spTree>
    <p:extLst>
      <p:ext uri="{BB962C8B-B14F-4D97-AF65-F5344CB8AC3E}">
        <p14:creationId xmlns:p14="http://schemas.microsoft.com/office/powerpoint/2010/main" val="1318240685"/>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Access Control Policy (ACP)</a:t>
            </a:r>
            <a:endParaRPr lang="en-US" dirty="0"/>
          </a:p>
        </p:txBody>
      </p:sp>
    </p:spTree>
    <p:extLst>
      <p:ext uri="{BB962C8B-B14F-4D97-AF65-F5344CB8AC3E}">
        <p14:creationId xmlns:p14="http://schemas.microsoft.com/office/powerpoint/2010/main" val="3018045555"/>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Access Control Policy (ACP)</a:t>
            </a:r>
            <a:endParaRPr lang="en-US" dirty="0"/>
          </a:p>
        </p:txBody>
      </p:sp>
      <p:pic>
        <p:nvPicPr>
          <p:cNvPr id="6" name="Picture 5"/>
          <p:cNvPicPr>
            <a:picLocks noChangeAspect="1"/>
          </p:cNvPicPr>
          <p:nvPr/>
        </p:nvPicPr>
        <p:blipFill>
          <a:blip r:embed="rId2"/>
          <a:stretch>
            <a:fillRect/>
          </a:stretch>
        </p:blipFill>
        <p:spPr>
          <a:xfrm>
            <a:off x="70757" y="922164"/>
            <a:ext cx="5064605" cy="5071738"/>
          </a:xfrm>
          <a:prstGeom prst="rect">
            <a:avLst/>
          </a:prstGeom>
        </p:spPr>
      </p:pic>
      <p:sp>
        <p:nvSpPr>
          <p:cNvPr id="7" name="TextBox 6"/>
          <p:cNvSpPr txBox="1"/>
          <p:nvPr/>
        </p:nvSpPr>
        <p:spPr>
          <a:xfrm>
            <a:off x="5135362" y="1690688"/>
            <a:ext cx="7056638"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An ACP is the collection/association point for MANY of the other policies and rules.  (Think of an ACP as the gateway to applying policy to a device.)</a:t>
            </a:r>
          </a:p>
          <a:p>
            <a:pPr marL="285750" indent="-285750">
              <a:buFont typeface="Arial" panose="020B0604020202020204" pitchFamily="34" charset="0"/>
              <a:buChar char="•"/>
            </a:pPr>
            <a:r>
              <a:rPr lang="en-US" sz="2400" dirty="0" smtClean="0"/>
              <a:t>1:N -- A single ACP can be assigned to multiple devices but a device can only be associated with one ACP.</a:t>
            </a:r>
          </a:p>
          <a:p>
            <a:pPr marL="285750" indent="-285750">
              <a:buFont typeface="Arial" panose="020B0604020202020204" pitchFamily="34" charset="0"/>
              <a:buChar char="•"/>
            </a:pPr>
            <a:r>
              <a:rPr lang="en-US" sz="2400" dirty="0" smtClean="0"/>
              <a:t>Supports nesting/inheritance of ACPs.</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159453541"/>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 Policy (cont.)</a:t>
            </a:r>
            <a:endParaRPr lang="en-US" dirty="0"/>
          </a:p>
        </p:txBody>
      </p:sp>
      <p:sp>
        <p:nvSpPr>
          <p:cNvPr id="6" name="Content Placeholder 2"/>
          <p:cNvSpPr txBox="1">
            <a:spLocks/>
          </p:cNvSpPr>
          <p:nvPr/>
        </p:nvSpPr>
        <p:spPr>
          <a:xfrm>
            <a:off x="43542" y="914400"/>
            <a:ext cx="12094029" cy="54555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Policy Types:</a:t>
            </a:r>
          </a:p>
          <a:p>
            <a:r>
              <a:rPr lang="en-US" b="1" dirty="0" smtClean="0"/>
              <a:t>Access Control</a:t>
            </a:r>
            <a:r>
              <a:rPr lang="en-US" b="1" dirty="0"/>
              <a:t> </a:t>
            </a:r>
            <a:r>
              <a:rPr lang="en-US" b="1" dirty="0" smtClean="0"/>
              <a:t>Rule</a:t>
            </a:r>
            <a:r>
              <a:rPr lang="en-US" dirty="0" smtClean="0"/>
              <a:t> – Specify, inspect, and log network traffic</a:t>
            </a:r>
          </a:p>
          <a:p>
            <a:pPr lvl="1"/>
            <a:r>
              <a:rPr lang="en-US" b="1" dirty="0" smtClean="0"/>
              <a:t>URL Filtering</a:t>
            </a:r>
            <a:r>
              <a:rPr lang="en-US" dirty="0" smtClean="0"/>
              <a:t> – Not a separate policy but configured within an Access Control Policy rule.</a:t>
            </a:r>
          </a:p>
          <a:p>
            <a:r>
              <a:rPr lang="en-US" b="1" dirty="0" smtClean="0"/>
              <a:t>Intrusion</a:t>
            </a:r>
            <a:r>
              <a:rPr lang="en-US" dirty="0" smtClean="0"/>
              <a:t> – Inspect traffic for security violations</a:t>
            </a:r>
          </a:p>
          <a:p>
            <a:r>
              <a:rPr lang="en-US" b="1" dirty="0" smtClean="0"/>
              <a:t>Malware &amp; File</a:t>
            </a:r>
            <a:r>
              <a:rPr lang="en-US" dirty="0" smtClean="0"/>
              <a:t> – Detect and inspect files for malware</a:t>
            </a:r>
          </a:p>
          <a:p>
            <a:r>
              <a:rPr lang="en-US" b="1" dirty="0" smtClean="0"/>
              <a:t>SSL</a:t>
            </a:r>
            <a:r>
              <a:rPr lang="en-US" dirty="0" smtClean="0"/>
              <a:t> – Inspected encrypted traffic</a:t>
            </a:r>
          </a:p>
          <a:p>
            <a:r>
              <a:rPr lang="en-US" dirty="0" smtClean="0"/>
              <a:t>DNS – Controls whitelisting and/or blacklisting of traffic based on DNS</a:t>
            </a:r>
          </a:p>
          <a:p>
            <a:r>
              <a:rPr lang="en-US" dirty="0" smtClean="0"/>
              <a:t>Identity – Collect identity information via captive portal</a:t>
            </a:r>
          </a:p>
          <a:p>
            <a:r>
              <a:rPr lang="en-US" dirty="0" err="1" smtClean="0"/>
              <a:t>Prefilter</a:t>
            </a:r>
            <a:r>
              <a:rPr lang="en-US" dirty="0" smtClean="0"/>
              <a:t> – Early handling of traffic based on L1-L4 criteria</a:t>
            </a:r>
          </a:p>
        </p:txBody>
      </p:sp>
    </p:spTree>
    <p:extLst>
      <p:ext uri="{BB962C8B-B14F-4D97-AF65-F5344CB8AC3E}">
        <p14:creationId xmlns:p14="http://schemas.microsoft.com/office/powerpoint/2010/main" val="1182175494"/>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28701" y="774470"/>
            <a:ext cx="8644700" cy="5316087"/>
          </a:xfrm>
          <a:prstGeom prst="rect">
            <a:avLst/>
          </a:prstGeom>
        </p:spPr>
      </p:pic>
      <p:sp>
        <p:nvSpPr>
          <p:cNvPr id="2" name="Title 1"/>
          <p:cNvSpPr>
            <a:spLocks noGrp="1"/>
          </p:cNvSpPr>
          <p:nvPr>
            <p:ph type="title"/>
          </p:nvPr>
        </p:nvSpPr>
        <p:spPr/>
        <p:txBody>
          <a:bodyPr/>
          <a:lstStyle/>
          <a:p>
            <a:r>
              <a:rPr lang="en-US" dirty="0" smtClean="0"/>
              <a:t>Access Control Policy (cont.)</a:t>
            </a:r>
            <a:endParaRPr lang="en-US" dirty="0"/>
          </a:p>
        </p:txBody>
      </p:sp>
    </p:spTree>
    <p:extLst>
      <p:ext uri="{BB962C8B-B14F-4D97-AF65-F5344CB8AC3E}">
        <p14:creationId xmlns:p14="http://schemas.microsoft.com/office/powerpoint/2010/main" val="238463708"/>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an ACP</a:t>
            </a:r>
            <a:endParaRPr lang="en-US" dirty="0"/>
          </a:p>
        </p:txBody>
      </p:sp>
      <p:pic>
        <p:nvPicPr>
          <p:cNvPr id="5" name="Picture 4"/>
          <p:cNvPicPr>
            <a:picLocks noChangeAspect="1"/>
          </p:cNvPicPr>
          <p:nvPr/>
        </p:nvPicPr>
        <p:blipFill>
          <a:blip r:embed="rId2"/>
          <a:stretch>
            <a:fillRect/>
          </a:stretch>
        </p:blipFill>
        <p:spPr>
          <a:xfrm>
            <a:off x="2607318" y="785513"/>
            <a:ext cx="6156638" cy="4841117"/>
          </a:xfrm>
          <a:prstGeom prst="rect">
            <a:avLst/>
          </a:prstGeom>
        </p:spPr>
      </p:pic>
      <p:sp>
        <p:nvSpPr>
          <p:cNvPr id="7" name="TextBox 6"/>
          <p:cNvSpPr txBox="1"/>
          <p:nvPr/>
        </p:nvSpPr>
        <p:spPr>
          <a:xfrm>
            <a:off x="1497644" y="5740930"/>
            <a:ext cx="8375985" cy="400110"/>
          </a:xfrm>
          <a:prstGeom prst="rect">
            <a:avLst/>
          </a:prstGeom>
          <a:noFill/>
        </p:spPr>
        <p:txBody>
          <a:bodyPr wrap="square" rtlCol="0">
            <a:spAutoFit/>
          </a:bodyPr>
          <a:lstStyle/>
          <a:p>
            <a:r>
              <a:rPr lang="en-US" sz="2000" dirty="0" smtClean="0"/>
              <a:t>The </a:t>
            </a:r>
            <a:r>
              <a:rPr lang="en-US" sz="2000" b="1" dirty="0" smtClean="0"/>
              <a:t>Name</a:t>
            </a:r>
            <a:r>
              <a:rPr lang="en-US" sz="2000" dirty="0" smtClean="0"/>
              <a:t> and </a:t>
            </a:r>
            <a:r>
              <a:rPr lang="en-US" sz="2000" b="1" dirty="0" smtClean="0"/>
              <a:t>Default Action</a:t>
            </a:r>
            <a:r>
              <a:rPr lang="en-US" sz="2000" dirty="0" smtClean="0"/>
              <a:t> are required.  All other fields are optional.</a:t>
            </a:r>
            <a:endParaRPr lang="en-US" sz="2000" dirty="0"/>
          </a:p>
        </p:txBody>
      </p:sp>
    </p:spTree>
    <p:extLst>
      <p:ext uri="{BB962C8B-B14F-4D97-AF65-F5344CB8AC3E}">
        <p14:creationId xmlns:p14="http://schemas.microsoft.com/office/powerpoint/2010/main" val="3505682739"/>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 Policy (cont.)</a:t>
            </a:r>
            <a:endParaRPr lang="en-US" dirty="0"/>
          </a:p>
        </p:txBody>
      </p:sp>
      <p:sp>
        <p:nvSpPr>
          <p:cNvPr id="3" name="Content Placeholder 2"/>
          <p:cNvSpPr>
            <a:spLocks noGrp="1"/>
          </p:cNvSpPr>
          <p:nvPr>
            <p:ph idx="4294967295"/>
          </p:nvPr>
        </p:nvSpPr>
        <p:spPr>
          <a:xfrm>
            <a:off x="583688" y="988414"/>
            <a:ext cx="11127317" cy="2571220"/>
          </a:xfrm>
          <a:prstGeom prst="rect">
            <a:avLst/>
          </a:prstGeom>
        </p:spPr>
        <p:txBody>
          <a:bodyPr>
            <a:normAutofit/>
          </a:bodyPr>
          <a:lstStyle/>
          <a:p>
            <a:r>
              <a:rPr lang="en-US" sz="2800" dirty="0" smtClean="0"/>
              <a:t>Policy is applied on a per device basis (though multiple devices can be associated to the same policy).</a:t>
            </a:r>
          </a:p>
          <a:p>
            <a:r>
              <a:rPr lang="en-US" sz="2800" dirty="0" smtClean="0"/>
              <a:t>Specifies a “Default Action”.  (What to do if no rules apply.)</a:t>
            </a:r>
          </a:p>
          <a:p>
            <a:r>
              <a:rPr lang="en-US" sz="2800" dirty="0" smtClean="0"/>
              <a:t>Uses an interesting inheritance association between access control policies.</a:t>
            </a:r>
          </a:p>
        </p:txBody>
      </p:sp>
      <p:pic>
        <p:nvPicPr>
          <p:cNvPr id="1026" name="Picture 2" descr="C:\Users\dmickels\AppData\Local\Temp\SNAGHTML3f120ab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67" y="3820886"/>
            <a:ext cx="12012614" cy="1624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497797"/>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Traditional Security</a:t>
            </a:r>
            <a:endParaRPr lang="en-US" dirty="0"/>
          </a:p>
        </p:txBody>
      </p:sp>
      <p:pic>
        <p:nvPicPr>
          <p:cNvPr id="2" name="Picture 1"/>
          <p:cNvPicPr>
            <a:picLocks noChangeAspect="1"/>
          </p:cNvPicPr>
          <p:nvPr/>
        </p:nvPicPr>
        <p:blipFill>
          <a:blip r:embed="rId2"/>
          <a:stretch>
            <a:fillRect/>
          </a:stretch>
        </p:blipFill>
        <p:spPr>
          <a:xfrm>
            <a:off x="358662" y="988414"/>
            <a:ext cx="6130628" cy="5019575"/>
          </a:xfrm>
          <a:prstGeom prst="rect">
            <a:avLst/>
          </a:prstGeom>
        </p:spPr>
      </p:pic>
      <p:sp>
        <p:nvSpPr>
          <p:cNvPr id="6" name="TextBox 5"/>
          <p:cNvSpPr txBox="1"/>
          <p:nvPr/>
        </p:nvSpPr>
        <p:spPr>
          <a:xfrm>
            <a:off x="6046839" y="1732934"/>
            <a:ext cx="632706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Firewall</a:t>
            </a:r>
          </a:p>
          <a:p>
            <a:pPr marL="742950" lvl="1" indent="-285750">
              <a:buFont typeface="Arial" panose="020B0604020202020204" pitchFamily="34" charset="0"/>
              <a:buChar char="•"/>
            </a:pPr>
            <a:r>
              <a:rPr lang="en-US" sz="2800" dirty="0" smtClean="0"/>
              <a:t>Security Levels</a:t>
            </a:r>
          </a:p>
          <a:p>
            <a:pPr marL="742950" lvl="1" indent="-285750">
              <a:buFont typeface="Arial" panose="020B0604020202020204" pitchFamily="34" charset="0"/>
              <a:buChar char="•"/>
            </a:pPr>
            <a:r>
              <a:rPr lang="en-US" sz="2800" dirty="0" smtClean="0"/>
              <a:t>ACLs using L3/L4 protocol</a:t>
            </a:r>
          </a:p>
          <a:p>
            <a:pPr marL="742950" lvl="1" indent="-285750">
              <a:buFont typeface="Arial" panose="020B0604020202020204" pitchFamily="34" charset="0"/>
              <a:buChar char="•"/>
            </a:pPr>
            <a:r>
              <a:rPr lang="en-US" sz="2800" dirty="0" smtClean="0"/>
              <a:t>NAT</a:t>
            </a:r>
          </a:p>
          <a:p>
            <a:pPr marL="285750" indent="-285750">
              <a:buFont typeface="Arial" panose="020B0604020202020204" pitchFamily="34" charset="0"/>
              <a:buChar char="•"/>
            </a:pPr>
            <a:r>
              <a:rPr lang="en-US" sz="2800" dirty="0" smtClean="0"/>
              <a:t>IPS</a:t>
            </a:r>
          </a:p>
          <a:p>
            <a:pPr marL="742950" lvl="1" indent="-285750">
              <a:buFont typeface="Arial" panose="020B0604020202020204" pitchFamily="34" charset="0"/>
              <a:buChar char="•"/>
            </a:pPr>
            <a:r>
              <a:rPr lang="en-US" sz="2800" dirty="0" smtClean="0"/>
              <a:t>Inline or “to the side”</a:t>
            </a:r>
          </a:p>
          <a:p>
            <a:pPr marL="742950" lvl="1" indent="-285750">
              <a:buFont typeface="Arial" panose="020B0604020202020204" pitchFamily="34" charset="0"/>
              <a:buChar char="•"/>
            </a:pPr>
            <a:r>
              <a:rPr lang="en-US" sz="2800" dirty="0" smtClean="0"/>
              <a:t>Use signatures to detect patterns</a:t>
            </a:r>
          </a:p>
        </p:txBody>
      </p:sp>
    </p:spTree>
    <p:extLst>
      <p:ext uri="{BB962C8B-B14F-4D97-AF65-F5344CB8AC3E}">
        <p14:creationId xmlns:p14="http://schemas.microsoft.com/office/powerpoint/2010/main" val="14688217"/>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 Policy (cont.)</a:t>
            </a:r>
            <a:endParaRPr lang="en-US" dirty="0"/>
          </a:p>
        </p:txBody>
      </p:sp>
      <p:sp>
        <p:nvSpPr>
          <p:cNvPr id="3" name="Content Placeholder 2"/>
          <p:cNvSpPr>
            <a:spLocks noGrp="1"/>
          </p:cNvSpPr>
          <p:nvPr>
            <p:ph idx="4294967295"/>
          </p:nvPr>
        </p:nvSpPr>
        <p:spPr>
          <a:xfrm>
            <a:off x="0" y="864810"/>
            <a:ext cx="11127317" cy="2026707"/>
          </a:xfrm>
          <a:prstGeom prst="rect">
            <a:avLst/>
          </a:prstGeom>
        </p:spPr>
        <p:txBody>
          <a:bodyPr>
            <a:normAutofit/>
          </a:bodyPr>
          <a:lstStyle/>
          <a:p>
            <a:r>
              <a:rPr lang="en-US" dirty="0" smtClean="0"/>
              <a:t>Nested Access Control Policies.</a:t>
            </a:r>
          </a:p>
          <a:p>
            <a:r>
              <a:rPr lang="en-US" dirty="0" smtClean="0"/>
              <a:t>A device can only be “directly” associated with one Access Control Policy but can get other policy’s rule via inheritance.</a:t>
            </a:r>
          </a:p>
        </p:txBody>
      </p:sp>
      <p:pic>
        <p:nvPicPr>
          <p:cNvPr id="6" name="Picture 5"/>
          <p:cNvPicPr>
            <a:picLocks noChangeAspect="1"/>
          </p:cNvPicPr>
          <p:nvPr/>
        </p:nvPicPr>
        <p:blipFill>
          <a:blip r:embed="rId2"/>
          <a:stretch>
            <a:fillRect/>
          </a:stretch>
        </p:blipFill>
        <p:spPr>
          <a:xfrm>
            <a:off x="374064" y="2197938"/>
            <a:ext cx="11409722" cy="3823232"/>
          </a:xfrm>
          <a:prstGeom prst="rect">
            <a:avLst/>
          </a:prstGeom>
        </p:spPr>
      </p:pic>
    </p:spTree>
    <p:extLst>
      <p:ext uri="{BB962C8B-B14F-4D97-AF65-F5344CB8AC3E}">
        <p14:creationId xmlns:p14="http://schemas.microsoft.com/office/powerpoint/2010/main" val="3099505200"/>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 Policy (cont.)</a:t>
            </a:r>
            <a:endParaRPr lang="en-US" dirty="0"/>
          </a:p>
        </p:txBody>
      </p:sp>
      <p:sp>
        <p:nvSpPr>
          <p:cNvPr id="3" name="Content Placeholder 2"/>
          <p:cNvSpPr>
            <a:spLocks noGrp="1"/>
          </p:cNvSpPr>
          <p:nvPr>
            <p:ph idx="4294967295"/>
          </p:nvPr>
        </p:nvSpPr>
        <p:spPr>
          <a:xfrm>
            <a:off x="0" y="4410583"/>
            <a:ext cx="12192000" cy="1807337"/>
          </a:xfrm>
          <a:prstGeom prst="rect">
            <a:avLst/>
          </a:prstGeom>
        </p:spPr>
        <p:txBody>
          <a:bodyPr>
            <a:noAutofit/>
          </a:bodyPr>
          <a:lstStyle/>
          <a:p>
            <a:pPr marL="0" indent="0">
              <a:buNone/>
            </a:pPr>
            <a:r>
              <a:rPr lang="en-US" dirty="0" smtClean="0"/>
              <a:t>There is a LOT more to Access Control Policies:</a:t>
            </a:r>
          </a:p>
          <a:p>
            <a:r>
              <a:rPr lang="en-US" dirty="0" smtClean="0"/>
              <a:t>Security Intelligence</a:t>
            </a:r>
          </a:p>
          <a:p>
            <a:r>
              <a:rPr lang="en-US" dirty="0" smtClean="0"/>
              <a:t>HTTP Responses</a:t>
            </a:r>
          </a:p>
          <a:p>
            <a:r>
              <a:rPr lang="en-US" dirty="0" smtClean="0"/>
              <a:t>MANY Advanced features: SSL Policy, </a:t>
            </a:r>
            <a:r>
              <a:rPr lang="en-US" dirty="0" err="1" smtClean="0"/>
              <a:t>Prefilter</a:t>
            </a:r>
            <a:r>
              <a:rPr lang="en-US" dirty="0" smtClean="0"/>
              <a:t> Policy, Variable Set, Intrusion Policy, etc.</a:t>
            </a:r>
          </a:p>
        </p:txBody>
      </p:sp>
      <p:pic>
        <p:nvPicPr>
          <p:cNvPr id="5" name="Picture 4"/>
          <p:cNvPicPr>
            <a:picLocks noChangeAspect="1"/>
          </p:cNvPicPr>
          <p:nvPr/>
        </p:nvPicPr>
        <p:blipFill>
          <a:blip r:embed="rId2"/>
          <a:stretch>
            <a:fillRect/>
          </a:stretch>
        </p:blipFill>
        <p:spPr>
          <a:xfrm>
            <a:off x="609600" y="829298"/>
            <a:ext cx="10842910" cy="3581285"/>
          </a:xfrm>
          <a:prstGeom prst="rect">
            <a:avLst/>
          </a:prstGeom>
        </p:spPr>
      </p:pic>
    </p:spTree>
    <p:extLst>
      <p:ext uri="{BB962C8B-B14F-4D97-AF65-F5344CB8AC3E}">
        <p14:creationId xmlns:p14="http://schemas.microsoft.com/office/powerpoint/2010/main" val="1712293950"/>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ACP Rules</a:t>
            </a:r>
            <a:endParaRPr lang="en-US" dirty="0"/>
          </a:p>
        </p:txBody>
      </p:sp>
    </p:spTree>
    <p:extLst>
      <p:ext uri="{BB962C8B-B14F-4D97-AF65-F5344CB8AC3E}">
        <p14:creationId xmlns:p14="http://schemas.microsoft.com/office/powerpoint/2010/main" val="2398592484"/>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Access Control Rules</a:t>
            </a:r>
            <a:endParaRPr lang="en-US" dirty="0"/>
          </a:p>
        </p:txBody>
      </p:sp>
      <p:pic>
        <p:nvPicPr>
          <p:cNvPr id="4098" name="Picture 2" descr="C:\Users\dmickels\AppData\Local\Temp\SNAGHTML4d2f55d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7" y="1083129"/>
            <a:ext cx="11985667" cy="4953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528232"/>
      </p:ext>
    </p:extLst>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ACP Rules</a:t>
            </a:r>
            <a:endParaRPr lang="en-US" dirty="0"/>
          </a:p>
        </p:txBody>
      </p:sp>
      <p:sp>
        <p:nvSpPr>
          <p:cNvPr id="3" name="Content Placeholder 2"/>
          <p:cNvSpPr>
            <a:spLocks noGrp="1"/>
          </p:cNvSpPr>
          <p:nvPr>
            <p:ph idx="4294967295"/>
          </p:nvPr>
        </p:nvSpPr>
        <p:spPr>
          <a:xfrm>
            <a:off x="0" y="755954"/>
            <a:ext cx="11127317" cy="2031470"/>
          </a:xfrm>
          <a:prstGeom prst="rect">
            <a:avLst/>
          </a:prstGeom>
        </p:spPr>
        <p:txBody>
          <a:bodyPr/>
          <a:lstStyle/>
          <a:p>
            <a:r>
              <a:rPr lang="en-US" dirty="0" smtClean="0"/>
              <a:t>A rule can match against Source/Destination Zones, IP, Ports, as well as VLAN or Security Group tags, and so much more!</a:t>
            </a:r>
          </a:p>
          <a:p>
            <a:r>
              <a:rPr lang="en-US" dirty="0" smtClean="0"/>
              <a:t>A rule is also where you associate which File inspection, Intrusion/SNORT inspection, and what type of logging to do.</a:t>
            </a:r>
          </a:p>
        </p:txBody>
      </p:sp>
      <p:pic>
        <p:nvPicPr>
          <p:cNvPr id="5" name="Picture 4"/>
          <p:cNvPicPr>
            <a:picLocks noChangeAspect="1"/>
          </p:cNvPicPr>
          <p:nvPr/>
        </p:nvPicPr>
        <p:blipFill>
          <a:blip r:embed="rId2"/>
          <a:stretch>
            <a:fillRect/>
          </a:stretch>
        </p:blipFill>
        <p:spPr>
          <a:xfrm>
            <a:off x="1180260" y="2247160"/>
            <a:ext cx="9333317" cy="4089672"/>
          </a:xfrm>
          <a:prstGeom prst="rect">
            <a:avLst/>
          </a:prstGeom>
        </p:spPr>
      </p:pic>
    </p:spTree>
    <p:extLst>
      <p:ext uri="{BB962C8B-B14F-4D97-AF65-F5344CB8AC3E}">
        <p14:creationId xmlns:p14="http://schemas.microsoft.com/office/powerpoint/2010/main" val="2553124940"/>
      </p:ext>
    </p:extLst>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 Policy (cont.)</a:t>
            </a:r>
            <a:endParaRPr lang="en-US" dirty="0"/>
          </a:p>
        </p:txBody>
      </p:sp>
      <p:sp>
        <p:nvSpPr>
          <p:cNvPr id="3" name="Content Placeholder 2"/>
          <p:cNvSpPr>
            <a:spLocks noGrp="1"/>
          </p:cNvSpPr>
          <p:nvPr>
            <p:ph idx="4294967295"/>
          </p:nvPr>
        </p:nvSpPr>
        <p:spPr>
          <a:xfrm>
            <a:off x="52606" y="988414"/>
            <a:ext cx="11127317" cy="2031470"/>
          </a:xfrm>
          <a:prstGeom prst="rect">
            <a:avLst/>
          </a:prstGeom>
        </p:spPr>
        <p:txBody>
          <a:bodyPr/>
          <a:lstStyle/>
          <a:p>
            <a:r>
              <a:rPr lang="en-US" sz="2800" dirty="0" smtClean="0"/>
              <a:t>Within an Access Control Policy rules are sorted into two sections: Mandatory and Default</a:t>
            </a:r>
          </a:p>
          <a:p>
            <a:r>
              <a:rPr lang="en-US" sz="2800" dirty="0" smtClean="0"/>
              <a:t>Mandatory rules are checked first (top down) and then Default rules (top down).</a:t>
            </a:r>
          </a:p>
        </p:txBody>
      </p:sp>
      <p:pic>
        <p:nvPicPr>
          <p:cNvPr id="4" name="Picture 3"/>
          <p:cNvPicPr>
            <a:picLocks noChangeAspect="1"/>
          </p:cNvPicPr>
          <p:nvPr/>
        </p:nvPicPr>
        <p:blipFill>
          <a:blip r:embed="rId2"/>
          <a:stretch>
            <a:fillRect/>
          </a:stretch>
        </p:blipFill>
        <p:spPr>
          <a:xfrm>
            <a:off x="52606" y="3139978"/>
            <a:ext cx="12051042" cy="2145035"/>
          </a:xfrm>
          <a:prstGeom prst="rect">
            <a:avLst/>
          </a:prstGeom>
        </p:spPr>
      </p:pic>
    </p:spTree>
    <p:extLst>
      <p:ext uri="{BB962C8B-B14F-4D97-AF65-F5344CB8AC3E}">
        <p14:creationId xmlns:p14="http://schemas.microsoft.com/office/powerpoint/2010/main" val="2266701798"/>
      </p:ext>
    </p:extLst>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 Policy (cont.)</a:t>
            </a:r>
            <a:endParaRPr lang="en-US" dirty="0"/>
          </a:p>
        </p:txBody>
      </p:sp>
      <p:sp>
        <p:nvSpPr>
          <p:cNvPr id="3" name="Content Placeholder 2"/>
          <p:cNvSpPr>
            <a:spLocks noGrp="1"/>
          </p:cNvSpPr>
          <p:nvPr>
            <p:ph idx="4294967295"/>
          </p:nvPr>
        </p:nvSpPr>
        <p:spPr>
          <a:xfrm>
            <a:off x="0" y="794544"/>
            <a:ext cx="11127317" cy="830194"/>
          </a:xfrm>
          <a:prstGeom prst="rect">
            <a:avLst/>
          </a:prstGeom>
        </p:spPr>
        <p:txBody>
          <a:bodyPr>
            <a:normAutofit/>
          </a:bodyPr>
          <a:lstStyle/>
          <a:p>
            <a:r>
              <a:rPr lang="en-US" dirty="0" smtClean="0"/>
              <a:t>Rules still process Mandatory prior to Default but notice that the “parent” sections sandwich the “child” sections.</a:t>
            </a:r>
          </a:p>
        </p:txBody>
      </p:sp>
      <p:sp>
        <p:nvSpPr>
          <p:cNvPr id="7" name="Content Placeholder 2"/>
          <p:cNvSpPr txBox="1">
            <a:spLocks/>
          </p:cNvSpPr>
          <p:nvPr/>
        </p:nvSpPr>
        <p:spPr>
          <a:xfrm>
            <a:off x="0" y="4738487"/>
            <a:ext cx="12192000" cy="133811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Where would you put a rule to be applied no matter what any child policy rules states?</a:t>
            </a:r>
          </a:p>
          <a:p>
            <a:pPr marL="0" indent="0">
              <a:buNone/>
            </a:pPr>
            <a:r>
              <a:rPr lang="en-US" dirty="0" smtClean="0"/>
              <a:t>Where would you put a rule that should be used if no child policy has a rule that matches?</a:t>
            </a:r>
            <a:endParaRPr lang="en-US" dirty="0"/>
          </a:p>
        </p:txBody>
      </p:sp>
      <p:pic>
        <p:nvPicPr>
          <p:cNvPr id="8" name="Picture 7"/>
          <p:cNvPicPr>
            <a:picLocks noChangeAspect="1"/>
          </p:cNvPicPr>
          <p:nvPr/>
        </p:nvPicPr>
        <p:blipFill>
          <a:blip r:embed="rId2"/>
          <a:stretch>
            <a:fillRect/>
          </a:stretch>
        </p:blipFill>
        <p:spPr>
          <a:xfrm>
            <a:off x="85772" y="1496785"/>
            <a:ext cx="12011713" cy="3023987"/>
          </a:xfrm>
          <a:prstGeom prst="rect">
            <a:avLst/>
          </a:prstGeom>
        </p:spPr>
      </p:pic>
    </p:spTree>
    <p:extLst>
      <p:ext uri="{BB962C8B-B14F-4D97-AF65-F5344CB8AC3E}">
        <p14:creationId xmlns:p14="http://schemas.microsoft.com/office/powerpoint/2010/main" val="2187857393"/>
      </p:ext>
    </p:extLst>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 Policy (cont.)</a:t>
            </a:r>
            <a:endParaRPr lang="en-US" dirty="0"/>
          </a:p>
        </p:txBody>
      </p:sp>
      <p:sp>
        <p:nvSpPr>
          <p:cNvPr id="3" name="Content Placeholder 2"/>
          <p:cNvSpPr>
            <a:spLocks noGrp="1"/>
          </p:cNvSpPr>
          <p:nvPr>
            <p:ph idx="4294967295"/>
          </p:nvPr>
        </p:nvSpPr>
        <p:spPr>
          <a:xfrm>
            <a:off x="131931" y="4704549"/>
            <a:ext cx="12060069" cy="1511193"/>
          </a:xfrm>
          <a:prstGeom prst="rect">
            <a:avLst/>
          </a:prstGeom>
        </p:spPr>
        <p:txBody>
          <a:bodyPr>
            <a:noAutofit/>
          </a:bodyPr>
          <a:lstStyle/>
          <a:p>
            <a:pPr marL="0" indent="0">
              <a:buNone/>
            </a:pPr>
            <a:r>
              <a:rPr lang="en-US" sz="2400" dirty="0" smtClean="0"/>
              <a:t>When should we use the Default Action?</a:t>
            </a:r>
          </a:p>
          <a:p>
            <a:pPr marL="0" indent="0">
              <a:buNone/>
            </a:pPr>
            <a:r>
              <a:rPr lang="en-US" sz="2400" dirty="0" smtClean="0"/>
              <a:t>Should we log events that hit it?</a:t>
            </a:r>
          </a:p>
          <a:p>
            <a:pPr marL="0" indent="0">
              <a:buNone/>
            </a:pPr>
            <a:r>
              <a:rPr lang="en-US" sz="2400" dirty="0" smtClean="0"/>
              <a:t>What should the action be: Block, Trust, Discovery, Permit?</a:t>
            </a:r>
          </a:p>
        </p:txBody>
      </p:sp>
      <p:pic>
        <p:nvPicPr>
          <p:cNvPr id="4" name="Picture 3"/>
          <p:cNvPicPr>
            <a:picLocks noChangeAspect="1"/>
          </p:cNvPicPr>
          <p:nvPr/>
        </p:nvPicPr>
        <p:blipFill>
          <a:blip r:embed="rId2"/>
          <a:stretch>
            <a:fillRect/>
          </a:stretch>
        </p:blipFill>
        <p:spPr>
          <a:xfrm>
            <a:off x="1295203" y="1507667"/>
            <a:ext cx="9704286" cy="3175825"/>
          </a:xfrm>
          <a:prstGeom prst="rect">
            <a:avLst/>
          </a:prstGeom>
        </p:spPr>
      </p:pic>
      <p:sp>
        <p:nvSpPr>
          <p:cNvPr id="6" name="Content Placeholder 2"/>
          <p:cNvSpPr txBox="1">
            <a:spLocks/>
          </p:cNvSpPr>
          <p:nvPr/>
        </p:nvSpPr>
        <p:spPr>
          <a:xfrm>
            <a:off x="131931" y="749282"/>
            <a:ext cx="10922512" cy="8468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Finally, bear in mind the “Default Action”.  The action used when no other rule matches the packet flow.</a:t>
            </a:r>
            <a:endParaRPr lang="en-US" dirty="0"/>
          </a:p>
        </p:txBody>
      </p:sp>
    </p:spTree>
    <p:extLst>
      <p:ext uri="{BB962C8B-B14F-4D97-AF65-F5344CB8AC3E}">
        <p14:creationId xmlns:p14="http://schemas.microsoft.com/office/powerpoint/2010/main" val="1877308344"/>
      </p:ext>
    </p:extLst>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289"/>
            <a:ext cx="12192000" cy="975783"/>
          </a:xfrm>
        </p:spPr>
        <p:txBody>
          <a:bodyPr/>
          <a:lstStyle/>
          <a:p>
            <a:r>
              <a:rPr lang="en-US" dirty="0" smtClean="0"/>
              <a:t>Configuring ACP and ACP Rule Considerations</a:t>
            </a:r>
            <a:endParaRPr lang="en-US" dirty="0"/>
          </a:p>
        </p:txBody>
      </p:sp>
      <p:sp>
        <p:nvSpPr>
          <p:cNvPr id="7" name="Content Placeholder 2"/>
          <p:cNvSpPr>
            <a:spLocks noGrp="1"/>
          </p:cNvSpPr>
          <p:nvPr/>
        </p:nvSpPr>
        <p:spPr bwMode="auto">
          <a:xfrm>
            <a:off x="3682094" y="1222357"/>
            <a:ext cx="8509906" cy="461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1785" indent="0">
              <a:buNone/>
            </a:pPr>
            <a:r>
              <a:rPr lang="en-US" sz="2800" dirty="0" smtClean="0"/>
              <a:t>Common Configuration:</a:t>
            </a:r>
          </a:p>
          <a:p>
            <a:r>
              <a:rPr lang="en-US" sz="2800" dirty="0" smtClean="0"/>
              <a:t>Don’t permit traffic sourced from non-company IP address ranges outbound?</a:t>
            </a:r>
          </a:p>
          <a:p>
            <a:r>
              <a:rPr lang="en-US" sz="2800" dirty="0" smtClean="0"/>
              <a:t>Common “Default Action”?</a:t>
            </a:r>
          </a:p>
          <a:p>
            <a:pPr marL="1785" indent="0">
              <a:buNone/>
            </a:pPr>
            <a:endParaRPr lang="en-US" sz="2800" dirty="0" smtClean="0"/>
          </a:p>
          <a:p>
            <a:pPr marL="1785" indent="0">
              <a:buNone/>
            </a:pPr>
            <a:r>
              <a:rPr lang="en-US" sz="2800" dirty="0" smtClean="0"/>
              <a:t>Unique or Subset Configuration:</a:t>
            </a:r>
            <a:endParaRPr lang="en-US" sz="2800" dirty="0"/>
          </a:p>
          <a:p>
            <a:r>
              <a:rPr lang="en-US" sz="2800" dirty="0" smtClean="0"/>
              <a:t>Sort devices by “location type” (i.e. HQ, branch, DC, etc.) and apply ACP rules to each location type.</a:t>
            </a:r>
          </a:p>
        </p:txBody>
      </p:sp>
      <p:pic>
        <p:nvPicPr>
          <p:cNvPr id="2" name="Picture 1"/>
          <p:cNvPicPr>
            <a:picLocks noChangeAspect="1"/>
          </p:cNvPicPr>
          <p:nvPr/>
        </p:nvPicPr>
        <p:blipFill>
          <a:blip r:embed="rId2"/>
          <a:stretch>
            <a:fillRect/>
          </a:stretch>
        </p:blipFill>
        <p:spPr>
          <a:xfrm>
            <a:off x="130630" y="1124386"/>
            <a:ext cx="3551464" cy="4786385"/>
          </a:xfrm>
          <a:prstGeom prst="rect">
            <a:avLst/>
          </a:prstGeom>
        </p:spPr>
      </p:pic>
    </p:spTree>
    <p:extLst>
      <p:ext uri="{BB962C8B-B14F-4D97-AF65-F5344CB8AC3E}">
        <p14:creationId xmlns:p14="http://schemas.microsoft.com/office/powerpoint/2010/main" val="951741267"/>
      </p:ext>
    </p:extLst>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 Policy (cont.)</a:t>
            </a:r>
            <a:endParaRPr lang="en-US" dirty="0"/>
          </a:p>
        </p:txBody>
      </p:sp>
      <p:pic>
        <p:nvPicPr>
          <p:cNvPr id="6" name="Picture 5"/>
          <p:cNvPicPr>
            <a:picLocks noChangeAspect="1"/>
          </p:cNvPicPr>
          <p:nvPr/>
        </p:nvPicPr>
        <p:blipFill>
          <a:blip r:embed="rId2"/>
          <a:stretch>
            <a:fillRect/>
          </a:stretch>
        </p:blipFill>
        <p:spPr>
          <a:xfrm>
            <a:off x="297303" y="876300"/>
            <a:ext cx="8479111" cy="5214258"/>
          </a:xfrm>
          <a:prstGeom prst="rect">
            <a:avLst/>
          </a:prstGeom>
        </p:spPr>
      </p:pic>
      <p:sp>
        <p:nvSpPr>
          <p:cNvPr id="3" name="Rectangle 2"/>
          <p:cNvSpPr/>
          <p:nvPr/>
        </p:nvSpPr>
        <p:spPr>
          <a:xfrm>
            <a:off x="495299" y="2861728"/>
            <a:ext cx="8082643" cy="30013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9" idx="1"/>
          </p:cNvCxnSpPr>
          <p:nvPr/>
        </p:nvCxnSpPr>
        <p:spPr>
          <a:xfrm flipH="1">
            <a:off x="5682343" y="2141709"/>
            <a:ext cx="3336471" cy="10151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018814" y="1787766"/>
            <a:ext cx="3173186" cy="707886"/>
          </a:xfrm>
          <a:prstGeom prst="rect">
            <a:avLst/>
          </a:prstGeom>
          <a:noFill/>
        </p:spPr>
        <p:txBody>
          <a:bodyPr wrap="square" rtlCol="0">
            <a:spAutoFit/>
          </a:bodyPr>
          <a:lstStyle/>
          <a:p>
            <a:r>
              <a:rPr lang="en-US" sz="2000" dirty="0" smtClean="0"/>
              <a:t>ACP Rules are applied directly to an ACP.</a:t>
            </a:r>
          </a:p>
        </p:txBody>
      </p:sp>
    </p:spTree>
    <p:extLst>
      <p:ext uri="{BB962C8B-B14F-4D97-AF65-F5344CB8AC3E}">
        <p14:creationId xmlns:p14="http://schemas.microsoft.com/office/powerpoint/2010/main" val="957676139"/>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Traditional Security (cont.)</a:t>
            </a:r>
            <a:endParaRPr lang="en-US" dirty="0"/>
          </a:p>
        </p:txBody>
      </p:sp>
      <p:pic>
        <p:nvPicPr>
          <p:cNvPr id="3" name="Picture 2"/>
          <p:cNvPicPr>
            <a:picLocks noChangeAspect="1"/>
          </p:cNvPicPr>
          <p:nvPr/>
        </p:nvPicPr>
        <p:blipFill>
          <a:blip r:embed="rId2"/>
          <a:stretch>
            <a:fillRect/>
          </a:stretch>
        </p:blipFill>
        <p:spPr>
          <a:xfrm>
            <a:off x="137647" y="1056510"/>
            <a:ext cx="7961590" cy="4488888"/>
          </a:xfrm>
          <a:prstGeom prst="rect">
            <a:avLst/>
          </a:prstGeom>
        </p:spPr>
      </p:pic>
      <p:sp>
        <p:nvSpPr>
          <p:cNvPr id="6" name="TextBox 5"/>
          <p:cNvSpPr txBox="1"/>
          <p:nvPr/>
        </p:nvSpPr>
        <p:spPr>
          <a:xfrm>
            <a:off x="6961542" y="1413156"/>
            <a:ext cx="5230458"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ICMP tunnels</a:t>
            </a:r>
          </a:p>
          <a:p>
            <a:pPr marL="285750" indent="-285750">
              <a:buFont typeface="Arial" panose="020B0604020202020204" pitchFamily="34" charset="0"/>
              <a:buChar char="•"/>
            </a:pPr>
            <a:r>
              <a:rPr lang="en-US" sz="2800" dirty="0" smtClean="0"/>
              <a:t>DNS tunnels</a:t>
            </a:r>
          </a:p>
          <a:p>
            <a:pPr marL="285750" indent="-285750">
              <a:buFont typeface="Arial" panose="020B0604020202020204" pitchFamily="34" charset="0"/>
              <a:buChar char="•"/>
            </a:pPr>
            <a:r>
              <a:rPr lang="en-US" sz="2800" dirty="0" smtClean="0"/>
              <a:t>Reverse SSH tunnels</a:t>
            </a:r>
          </a:p>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r>
              <a:rPr lang="en-US" sz="2800" dirty="0" smtClean="0"/>
              <a:t>Communication with Command and Control servers</a:t>
            </a:r>
          </a:p>
          <a:p>
            <a:pPr marL="285750" indent="-285750">
              <a:buFont typeface="Arial" panose="020B0604020202020204" pitchFamily="34" charset="0"/>
              <a:buChar char="•"/>
            </a:pPr>
            <a:r>
              <a:rPr lang="en-US" sz="2800" dirty="0" smtClean="0"/>
              <a:t>HTTP is the new TCP</a:t>
            </a:r>
          </a:p>
        </p:txBody>
      </p:sp>
    </p:spTree>
    <p:extLst>
      <p:ext uri="{BB962C8B-B14F-4D97-AF65-F5344CB8AC3E}">
        <p14:creationId xmlns:p14="http://schemas.microsoft.com/office/powerpoint/2010/main" val="874171097"/>
      </p:ext>
    </p:ext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5233" y="1220545"/>
            <a:ext cx="10130723" cy="3426595"/>
          </a:xfrm>
        </p:spPr>
        <p:txBody>
          <a:bodyPr/>
          <a:lstStyle/>
          <a:p>
            <a:r>
              <a:rPr lang="en-US" dirty="0" smtClean="0"/>
              <a:t>URL Filtering</a:t>
            </a:r>
            <a:endParaRPr lang="en-US" dirty="0"/>
          </a:p>
        </p:txBody>
      </p:sp>
    </p:spTree>
    <p:extLst>
      <p:ext uri="{BB962C8B-B14F-4D97-AF65-F5344CB8AC3E}">
        <p14:creationId xmlns:p14="http://schemas.microsoft.com/office/powerpoint/2010/main" val="3161957127"/>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Minimize your exposure to web-based </a:t>
            </a:r>
            <a:r>
              <a:rPr lang="en-US" dirty="0" smtClean="0"/>
              <a:t>threats</a:t>
            </a:r>
            <a:endParaRPr lang="en-US" dirty="0"/>
          </a:p>
        </p:txBody>
      </p:sp>
      <p:grpSp>
        <p:nvGrpSpPr>
          <p:cNvPr id="2" name="Group 1"/>
          <p:cNvGrpSpPr/>
          <p:nvPr/>
        </p:nvGrpSpPr>
        <p:grpSpPr>
          <a:xfrm>
            <a:off x="1017814" y="1110343"/>
            <a:ext cx="9976136" cy="4691723"/>
            <a:chOff x="1577637" y="1576213"/>
            <a:chExt cx="9029870" cy="4225853"/>
          </a:xfrm>
        </p:grpSpPr>
        <p:sp>
          <p:nvSpPr>
            <p:cNvPr id="4" name="Rectangle 3"/>
            <p:cNvSpPr/>
            <p:nvPr/>
          </p:nvSpPr>
          <p:spPr>
            <a:xfrm>
              <a:off x="1577637" y="1576213"/>
              <a:ext cx="9029870" cy="4225853"/>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defTabSz="1219170"/>
              <a:endParaRPr lang="en-US" sz="2000" dirty="0">
                <a:solidFill>
                  <a:srgbClr val="FFFFFF"/>
                </a:solidFill>
              </a:endParaRPr>
            </a:p>
          </p:txBody>
        </p:sp>
        <p:grpSp>
          <p:nvGrpSpPr>
            <p:cNvPr id="6" name="Group 5"/>
            <p:cNvGrpSpPr/>
            <p:nvPr/>
          </p:nvGrpSpPr>
          <p:grpSpPr>
            <a:xfrm>
              <a:off x="4643832" y="1695572"/>
              <a:ext cx="2815619" cy="3985561"/>
              <a:chOff x="5737546" y="1426146"/>
              <a:chExt cx="2816352" cy="3985561"/>
            </a:xfrm>
          </p:grpSpPr>
          <p:sp>
            <p:nvSpPr>
              <p:cNvPr id="130" name="Rectangle 129"/>
              <p:cNvSpPr/>
              <p:nvPr/>
            </p:nvSpPr>
            <p:spPr>
              <a:xfrm>
                <a:off x="5737546" y="1426146"/>
                <a:ext cx="2816352" cy="369332"/>
              </a:xfrm>
              <a:prstGeom prst="rect">
                <a:avLst/>
              </a:prstGeom>
              <a:solidFill>
                <a:schemeClr val="accent6">
                  <a:lumMod val="75000"/>
                </a:schemeClr>
              </a:solidFill>
            </p:spPr>
            <p:txBody>
              <a:bodyPr wrap="square" anchor="ctr" anchorCtr="0">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defTabSz="1219170">
                  <a:spcAft>
                    <a:spcPts val="400"/>
                  </a:spcAft>
                </a:pPr>
                <a:r>
                  <a:rPr lang="en-US" sz="1600" dirty="0">
                    <a:solidFill>
                      <a:srgbClr val="FFFFFF"/>
                    </a:solidFill>
                  </a:rPr>
                  <a:t>Restrict categories of URLs</a:t>
                </a:r>
              </a:p>
            </p:txBody>
          </p:sp>
          <p:sp>
            <p:nvSpPr>
              <p:cNvPr id="131" name="Rectangle 130"/>
              <p:cNvSpPr/>
              <p:nvPr/>
            </p:nvSpPr>
            <p:spPr>
              <a:xfrm>
                <a:off x="5737546" y="1795478"/>
                <a:ext cx="2816352" cy="3616229"/>
              </a:xfrm>
              <a:prstGeom prst="rect">
                <a:avLst/>
              </a:prstGeom>
              <a:solidFill>
                <a:schemeClr val="accent6"/>
              </a:solidFill>
            </p:spPr>
            <p:txBody>
              <a:bodyPr wrap="square" lIns="91440" tIns="91440" rIns="91440" bIns="91440" anchor="b">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defTabSz="1219170">
                  <a:spcAft>
                    <a:spcPts val="400"/>
                  </a:spcAft>
                </a:pPr>
                <a:r>
                  <a:rPr lang="en-US" sz="1200" dirty="0" smtClean="0">
                    <a:solidFill>
                      <a:srgbClr val="FFFFFF"/>
                    </a:solidFill>
                  </a:rPr>
                  <a:t>Filter </a:t>
                </a:r>
                <a:r>
                  <a:rPr lang="en-US" sz="1200" dirty="0">
                    <a:solidFill>
                      <a:srgbClr val="FFFFFF"/>
                    </a:solidFill>
                  </a:rPr>
                  <a:t>out over 280 million URLs based on any of the 80+ categories into which they are grouped; new URLs are added daily</a:t>
                </a:r>
              </a:p>
            </p:txBody>
          </p:sp>
        </p:grpSp>
        <p:grpSp>
          <p:nvGrpSpPr>
            <p:cNvPr id="7" name="Group 6"/>
            <p:cNvGrpSpPr/>
            <p:nvPr/>
          </p:nvGrpSpPr>
          <p:grpSpPr>
            <a:xfrm>
              <a:off x="1673270" y="1684160"/>
              <a:ext cx="2811886" cy="3996972"/>
              <a:chOff x="2858376" y="1414735"/>
              <a:chExt cx="2816352" cy="3996972"/>
            </a:xfrm>
          </p:grpSpPr>
          <p:sp>
            <p:nvSpPr>
              <p:cNvPr id="123" name="Rectangle 122"/>
              <p:cNvSpPr/>
              <p:nvPr/>
            </p:nvSpPr>
            <p:spPr>
              <a:xfrm>
                <a:off x="2858376" y="1414735"/>
                <a:ext cx="2816352" cy="380743"/>
              </a:xfrm>
              <a:prstGeom prst="rect">
                <a:avLst/>
              </a:prstGeom>
              <a:solidFill>
                <a:schemeClr val="accent6">
                  <a:lumMod val="75000"/>
                </a:schemeClr>
              </a:solidFill>
            </p:spPr>
            <p:txBody>
              <a:bodyPr wrap="square" anchor="ctr" anchorCtr="0">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defTabSz="1219170">
                  <a:spcAft>
                    <a:spcPts val="400"/>
                  </a:spcAft>
                </a:pPr>
                <a:r>
                  <a:rPr lang="en-US" sz="1600" dirty="0">
                    <a:solidFill>
                      <a:srgbClr val="FFFFFF"/>
                    </a:solidFill>
                  </a:rPr>
                  <a:t>Block specific URLs</a:t>
                </a:r>
              </a:p>
            </p:txBody>
          </p:sp>
          <p:sp>
            <p:nvSpPr>
              <p:cNvPr id="124" name="Rectangle 123"/>
              <p:cNvSpPr/>
              <p:nvPr/>
            </p:nvSpPr>
            <p:spPr>
              <a:xfrm>
                <a:off x="2858376" y="1795478"/>
                <a:ext cx="2816352" cy="3616229"/>
              </a:xfrm>
              <a:prstGeom prst="rect">
                <a:avLst/>
              </a:prstGeom>
              <a:solidFill>
                <a:schemeClr val="accent6"/>
              </a:solidFill>
            </p:spPr>
            <p:txBody>
              <a:bodyPr wrap="square" lIns="91440" tIns="91440" rIns="91440" bIns="91440" anchor="b">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defTabSz="1219170">
                  <a:spcAft>
                    <a:spcPts val="400"/>
                  </a:spcAft>
                </a:pPr>
                <a:r>
                  <a:rPr lang="en-US" sz="1200" dirty="0" smtClean="0">
                    <a:solidFill>
                      <a:srgbClr val="FFFFFF"/>
                    </a:solidFill>
                  </a:rPr>
                  <a:t>Restrict </a:t>
                </a:r>
                <a:r>
                  <a:rPr lang="en-US" sz="1200" dirty="0">
                    <a:solidFill>
                      <a:srgbClr val="FFFFFF"/>
                    </a:solidFill>
                  </a:rPr>
                  <a:t>access to specific </a:t>
                </a:r>
                <a:r>
                  <a:rPr lang="en-US" sz="1200" dirty="0" smtClean="0">
                    <a:solidFill>
                      <a:srgbClr val="FFFFFF"/>
                    </a:solidFill>
                  </a:rPr>
                  <a:t>sites</a:t>
                </a:r>
                <a:br>
                  <a:rPr lang="en-US" sz="1200" dirty="0" smtClean="0">
                    <a:solidFill>
                      <a:srgbClr val="FFFFFF"/>
                    </a:solidFill>
                  </a:rPr>
                </a:br>
                <a:r>
                  <a:rPr lang="en-US" sz="1200" dirty="0" smtClean="0">
                    <a:solidFill>
                      <a:srgbClr val="FFFFFF"/>
                    </a:solidFill>
                  </a:rPr>
                  <a:t>and </a:t>
                </a:r>
                <a:r>
                  <a:rPr lang="en-US" sz="1200" dirty="0">
                    <a:solidFill>
                      <a:srgbClr val="FFFFFF"/>
                    </a:solidFill>
                  </a:rPr>
                  <a:t>subsites</a:t>
                </a:r>
              </a:p>
            </p:txBody>
          </p:sp>
          <p:sp>
            <p:nvSpPr>
              <p:cNvPr id="125" name="Rectangle 124"/>
              <p:cNvSpPr/>
              <p:nvPr/>
            </p:nvSpPr>
            <p:spPr>
              <a:xfrm rot="5400000">
                <a:off x="4169535" y="2565059"/>
                <a:ext cx="127076" cy="2497913"/>
              </a:xfrm>
              <a:prstGeom prst="rect">
                <a:avLst/>
              </a:prstGeom>
              <a:gradFill flip="none" rotWithShape="1">
                <a:gsLst>
                  <a:gs pos="100000">
                    <a:schemeClr val="accent2">
                      <a:alpha val="0"/>
                    </a:schemeClr>
                  </a:gs>
                  <a:gs pos="54000">
                    <a:schemeClr val="accent2"/>
                  </a:gs>
                  <a:gs pos="0">
                    <a:schemeClr val="accent2">
                      <a:alpha val="0"/>
                    </a:schemeClr>
                  </a:gs>
                </a:gsLst>
                <a:lin ang="0" scaled="1"/>
                <a:tileRect/>
              </a:gradFill>
            </p:spPr>
            <p:txBody>
              <a:bodyPr wrap="none" rtlCol="0" anchor="ctr">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126" name="Rectangle 125"/>
              <p:cNvSpPr/>
              <p:nvPr/>
            </p:nvSpPr>
            <p:spPr>
              <a:xfrm rot="21040638">
                <a:off x="3824159" y="2656323"/>
                <a:ext cx="1076657" cy="219286"/>
              </a:xfrm>
              <a:prstGeom prst="rect">
                <a:avLst/>
              </a:prstGeom>
              <a:noFill/>
            </p:spPr>
            <p:txBody>
              <a:bodyPr wrap="none" rtlCol="0" anchor="ctr">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r>
                  <a:rPr lang="en-US" dirty="0">
                    <a:solidFill>
                      <a:srgbClr val="FFFFFF"/>
                    </a:solidFill>
                  </a:rPr>
                  <a:t>b</a:t>
                </a:r>
                <a:r>
                  <a:rPr lang="en-US" dirty="0" smtClean="0">
                    <a:solidFill>
                      <a:srgbClr val="FFFFFF"/>
                    </a:solidFill>
                  </a:rPr>
                  <a:t>ad_url.com</a:t>
                </a:r>
                <a:endParaRPr lang="en-US" dirty="0">
                  <a:solidFill>
                    <a:srgbClr val="FFFFFF"/>
                  </a:solidFill>
                </a:endParaRPr>
              </a:p>
            </p:txBody>
          </p:sp>
          <p:sp>
            <p:nvSpPr>
              <p:cNvPr id="127" name="Freeform 126"/>
              <p:cNvSpPr/>
              <p:nvPr/>
            </p:nvSpPr>
            <p:spPr>
              <a:xfrm>
                <a:off x="4362847" y="2926969"/>
                <a:ext cx="1173480" cy="822960"/>
              </a:xfrm>
              <a:custGeom>
                <a:avLst/>
                <a:gdLst>
                  <a:gd name="connsiteX0" fmla="*/ 0 w 1513840"/>
                  <a:gd name="connsiteY0" fmla="*/ 0 h 836093"/>
                  <a:gd name="connsiteX1" fmla="*/ 772160 w 1513840"/>
                  <a:gd name="connsiteY1" fmla="*/ 822960 h 836093"/>
                  <a:gd name="connsiteX2" fmla="*/ 1513840 w 1513840"/>
                  <a:gd name="connsiteY2" fmla="*/ 508000 h 836093"/>
                  <a:gd name="connsiteX0" fmla="*/ 0 w 1513840"/>
                  <a:gd name="connsiteY0" fmla="*/ 0 h 836093"/>
                  <a:gd name="connsiteX1" fmla="*/ 772160 w 1513840"/>
                  <a:gd name="connsiteY1" fmla="*/ 822960 h 836093"/>
                  <a:gd name="connsiteX2" fmla="*/ 1513840 w 1513840"/>
                  <a:gd name="connsiteY2" fmla="*/ 508000 h 836093"/>
                  <a:gd name="connsiteX0" fmla="*/ 0 w 1513840"/>
                  <a:gd name="connsiteY0" fmla="*/ 0 h 836093"/>
                  <a:gd name="connsiteX1" fmla="*/ 772160 w 1513840"/>
                  <a:gd name="connsiteY1" fmla="*/ 822960 h 836093"/>
                  <a:gd name="connsiteX2" fmla="*/ 1513840 w 1513840"/>
                  <a:gd name="connsiteY2" fmla="*/ 508000 h 836093"/>
                  <a:gd name="connsiteX0" fmla="*/ 0 w 1513840"/>
                  <a:gd name="connsiteY0" fmla="*/ 0 h 836093"/>
                  <a:gd name="connsiteX1" fmla="*/ 772160 w 1513840"/>
                  <a:gd name="connsiteY1" fmla="*/ 822960 h 836093"/>
                  <a:gd name="connsiteX2" fmla="*/ 1513840 w 1513840"/>
                  <a:gd name="connsiteY2" fmla="*/ 508000 h 836093"/>
                  <a:gd name="connsiteX0" fmla="*/ 0 w 1513840"/>
                  <a:gd name="connsiteY0" fmla="*/ 0 h 822960"/>
                  <a:gd name="connsiteX1" fmla="*/ 772160 w 1513840"/>
                  <a:gd name="connsiteY1" fmla="*/ 822960 h 822960"/>
                  <a:gd name="connsiteX2" fmla="*/ 1513840 w 1513840"/>
                  <a:gd name="connsiteY2" fmla="*/ 508000 h 822960"/>
                  <a:gd name="connsiteX0" fmla="*/ 0 w 1513840"/>
                  <a:gd name="connsiteY0" fmla="*/ 0 h 822960"/>
                  <a:gd name="connsiteX1" fmla="*/ 772160 w 1513840"/>
                  <a:gd name="connsiteY1" fmla="*/ 822960 h 822960"/>
                  <a:gd name="connsiteX2" fmla="*/ 1513840 w 1513840"/>
                  <a:gd name="connsiteY2" fmla="*/ 508000 h 822960"/>
                  <a:gd name="connsiteX0" fmla="*/ 0 w 1513840"/>
                  <a:gd name="connsiteY0" fmla="*/ 0 h 822960"/>
                  <a:gd name="connsiteX1" fmla="*/ 772160 w 1513840"/>
                  <a:gd name="connsiteY1" fmla="*/ 822960 h 822960"/>
                  <a:gd name="connsiteX2" fmla="*/ 1513840 w 1513840"/>
                  <a:gd name="connsiteY2" fmla="*/ 508000 h 822960"/>
                  <a:gd name="connsiteX0" fmla="*/ 0 w 1513840"/>
                  <a:gd name="connsiteY0" fmla="*/ 0 h 822960"/>
                  <a:gd name="connsiteX1" fmla="*/ 772160 w 1513840"/>
                  <a:gd name="connsiteY1" fmla="*/ 822960 h 822960"/>
                  <a:gd name="connsiteX2" fmla="*/ 1513840 w 1513840"/>
                  <a:gd name="connsiteY2" fmla="*/ 508000 h 822960"/>
                  <a:gd name="connsiteX0" fmla="*/ 0 w 1173480"/>
                  <a:gd name="connsiteY0" fmla="*/ 0 h 822960"/>
                  <a:gd name="connsiteX1" fmla="*/ 772160 w 1173480"/>
                  <a:gd name="connsiteY1" fmla="*/ 822960 h 822960"/>
                  <a:gd name="connsiteX2" fmla="*/ 1173480 w 1173480"/>
                  <a:gd name="connsiteY2" fmla="*/ 360680 h 822960"/>
                  <a:gd name="connsiteX0" fmla="*/ 0 w 1173480"/>
                  <a:gd name="connsiteY0" fmla="*/ 0 h 822960"/>
                  <a:gd name="connsiteX1" fmla="*/ 772160 w 1173480"/>
                  <a:gd name="connsiteY1" fmla="*/ 822960 h 822960"/>
                  <a:gd name="connsiteX2" fmla="*/ 1173480 w 1173480"/>
                  <a:gd name="connsiteY2" fmla="*/ 360680 h 822960"/>
                  <a:gd name="connsiteX0" fmla="*/ 0 w 1173480"/>
                  <a:gd name="connsiteY0" fmla="*/ 0 h 822960"/>
                  <a:gd name="connsiteX1" fmla="*/ 772160 w 1173480"/>
                  <a:gd name="connsiteY1" fmla="*/ 822960 h 822960"/>
                  <a:gd name="connsiteX2" fmla="*/ 1173480 w 1173480"/>
                  <a:gd name="connsiteY2" fmla="*/ 360680 h 822960"/>
                </a:gdLst>
                <a:ahLst/>
                <a:cxnLst>
                  <a:cxn ang="0">
                    <a:pos x="connsiteX0" y="connsiteY0"/>
                  </a:cxn>
                  <a:cxn ang="0">
                    <a:pos x="connsiteX1" y="connsiteY1"/>
                  </a:cxn>
                  <a:cxn ang="0">
                    <a:pos x="connsiteX2" y="connsiteY2"/>
                  </a:cxn>
                </a:cxnLst>
                <a:rect l="l" t="t" r="r" b="b"/>
                <a:pathLst>
                  <a:path w="1173480" h="822960">
                    <a:moveTo>
                      <a:pt x="0" y="0"/>
                    </a:moveTo>
                    <a:cubicBezTo>
                      <a:pt x="732366" y="770466"/>
                      <a:pt x="27093" y="47413"/>
                      <a:pt x="772160" y="822960"/>
                    </a:cubicBezTo>
                    <a:cubicBezTo>
                      <a:pt x="1120987" y="418253"/>
                      <a:pt x="794173" y="800947"/>
                      <a:pt x="1173480" y="360680"/>
                    </a:cubicBezTo>
                  </a:path>
                </a:pathLst>
              </a:custGeom>
              <a:noFill/>
              <a:ln>
                <a:solidFill>
                  <a:schemeClr val="tx1">
                    <a:lumMod val="20000"/>
                    <a:lumOff val="80000"/>
                  </a:schemeClr>
                </a:solidFill>
                <a:prstDash val="dash"/>
                <a:headEnd type="none" w="med" len="med"/>
                <a:tailEnd type="triangle" w="med" len="med"/>
              </a:ln>
            </p:spPr>
            <p:txBody>
              <a:bodyPr rtlCol="0" anchor="ct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a:endParaRPr lang="en-US"/>
              </a:p>
            </p:txBody>
          </p:sp>
          <p:cxnSp>
            <p:nvCxnSpPr>
              <p:cNvPr id="128" name="Straight Arrow Connector 127"/>
              <p:cNvCxnSpPr/>
              <p:nvPr/>
            </p:nvCxnSpPr>
            <p:spPr>
              <a:xfrm>
                <a:off x="3679137" y="3541389"/>
                <a:ext cx="0" cy="950542"/>
              </a:xfrm>
              <a:prstGeom prst="straightConnector1">
                <a:avLst/>
              </a:prstGeom>
              <a:noFill/>
              <a:ln>
                <a:solidFill>
                  <a:schemeClr val="tx1">
                    <a:lumMod val="20000"/>
                    <a:lumOff val="80000"/>
                  </a:schemeClr>
                </a:solidFill>
                <a:prstDash val="dash"/>
                <a:headEnd type="none" w="med" len="med"/>
                <a:tailEnd type="triangle" w="med" len="med"/>
              </a:ln>
            </p:spPr>
          </p:cxnSp>
          <p:sp>
            <p:nvSpPr>
              <p:cNvPr id="129" name="Rectangle 128"/>
              <p:cNvSpPr/>
              <p:nvPr/>
            </p:nvSpPr>
            <p:spPr>
              <a:xfrm rot="765702">
                <a:off x="3171045" y="3328571"/>
                <a:ext cx="1076657" cy="219286"/>
              </a:xfrm>
              <a:prstGeom prst="rect">
                <a:avLst/>
              </a:prstGeom>
              <a:noFill/>
            </p:spPr>
            <p:txBody>
              <a:bodyPr wrap="none" rtlCol="0" anchor="ctr">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r>
                  <a:rPr lang="en-US" dirty="0">
                    <a:solidFill>
                      <a:srgbClr val="FFFFFF"/>
                    </a:solidFill>
                  </a:rPr>
                  <a:t>o</a:t>
                </a:r>
                <a:r>
                  <a:rPr lang="en-US" dirty="0" smtClean="0">
                    <a:solidFill>
                      <a:srgbClr val="FFFFFF"/>
                    </a:solidFill>
                  </a:rPr>
                  <a:t>ffice365.com</a:t>
                </a:r>
                <a:endParaRPr lang="en-US" dirty="0">
                  <a:solidFill>
                    <a:srgbClr val="FFFFFF"/>
                  </a:solidFill>
                </a:endParaRPr>
              </a:p>
            </p:txBody>
          </p:sp>
        </p:grpSp>
        <p:grpSp>
          <p:nvGrpSpPr>
            <p:cNvPr id="8" name="Group 7"/>
            <p:cNvGrpSpPr/>
            <p:nvPr/>
          </p:nvGrpSpPr>
          <p:grpSpPr>
            <a:xfrm>
              <a:off x="5153779" y="2853047"/>
              <a:ext cx="2018004" cy="369332"/>
              <a:chOff x="6129145" y="2522122"/>
              <a:chExt cx="2018530" cy="369332"/>
            </a:xfrm>
          </p:grpSpPr>
          <p:sp>
            <p:nvSpPr>
              <p:cNvPr id="119" name="Rectangle 118"/>
              <p:cNvSpPr/>
              <p:nvPr/>
            </p:nvSpPr>
            <p:spPr>
              <a:xfrm>
                <a:off x="6565293" y="2522122"/>
                <a:ext cx="1582382" cy="369332"/>
              </a:xfrm>
              <a:prstGeom prst="rect">
                <a:avLst/>
              </a:prstGeom>
              <a:noFill/>
            </p:spPr>
            <p:txBody>
              <a:bodyPr wrap="square" lIns="45720" rIns="45720" rtlCol="0" anchor="ctr">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defTabSz="1219170">
                  <a:spcAft>
                    <a:spcPts val="400"/>
                  </a:spcAft>
                </a:pPr>
                <a:r>
                  <a:rPr lang="en-US" dirty="0" smtClean="0">
                    <a:solidFill>
                      <a:srgbClr val="FFFFFF"/>
                    </a:solidFill>
                  </a:rPr>
                  <a:t>Social Media</a:t>
                </a:r>
                <a:endParaRPr lang="en-US" dirty="0">
                  <a:solidFill>
                    <a:srgbClr val="FFFFFF"/>
                  </a:solidFill>
                </a:endParaRPr>
              </a:p>
            </p:txBody>
          </p:sp>
          <p:grpSp>
            <p:nvGrpSpPr>
              <p:cNvPr id="120" name="Group 119"/>
              <p:cNvGrpSpPr/>
              <p:nvPr/>
            </p:nvGrpSpPr>
            <p:grpSpPr>
              <a:xfrm>
                <a:off x="6129145" y="2546639"/>
                <a:ext cx="324192" cy="320299"/>
                <a:chOff x="6306945" y="2705735"/>
                <a:chExt cx="324192" cy="320299"/>
              </a:xfrm>
            </p:grpSpPr>
            <p:sp>
              <p:nvSpPr>
                <p:cNvPr id="121" name="Oval 120"/>
                <p:cNvSpPr/>
                <p:nvPr/>
              </p:nvSpPr>
              <p:spPr>
                <a:xfrm>
                  <a:off x="6306945" y="2765352"/>
                  <a:ext cx="260682" cy="260682"/>
                </a:xfrm>
                <a:prstGeom prst="ellipse">
                  <a:avLst/>
                </a:prstGeom>
                <a:noFill/>
                <a:ln w="38100">
                  <a:solidFill>
                    <a:srgbClr val="00B050"/>
                  </a:solidFill>
                </a:ln>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122" name="Rectangle 121"/>
                <p:cNvSpPr/>
                <p:nvPr/>
              </p:nvSpPr>
              <p:spPr>
                <a:xfrm>
                  <a:off x="6408240" y="2705735"/>
                  <a:ext cx="222897" cy="3202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0944" tIns="60939" rIns="121877" bIns="60939"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1218376"/>
                  <a:r>
                    <a:rPr lang="en-US" sz="2800" dirty="0">
                      <a:solidFill>
                        <a:srgbClr val="00B050"/>
                      </a:solidFill>
                      <a:sym typeface="Wingdings" panose="05000000000000000000" pitchFamily="2" charset="2"/>
                    </a:rPr>
                    <a:t></a:t>
                  </a:r>
                  <a:endParaRPr lang="en-US" sz="2800" dirty="0">
                    <a:solidFill>
                      <a:srgbClr val="00B050"/>
                    </a:solidFill>
                  </a:endParaRPr>
                </a:p>
              </p:txBody>
            </p:sp>
          </p:grpSp>
        </p:grpSp>
        <p:grpSp>
          <p:nvGrpSpPr>
            <p:cNvPr id="9" name="Group 8"/>
            <p:cNvGrpSpPr/>
            <p:nvPr/>
          </p:nvGrpSpPr>
          <p:grpSpPr>
            <a:xfrm>
              <a:off x="5163191" y="2418711"/>
              <a:ext cx="2008593" cy="369332"/>
              <a:chOff x="6138559" y="2087786"/>
              <a:chExt cx="2009116" cy="369332"/>
            </a:xfrm>
          </p:grpSpPr>
          <p:sp>
            <p:nvSpPr>
              <p:cNvPr id="115" name="Rectangle 114"/>
              <p:cNvSpPr/>
              <p:nvPr/>
            </p:nvSpPr>
            <p:spPr>
              <a:xfrm>
                <a:off x="6565293" y="2087786"/>
                <a:ext cx="1582382" cy="369332"/>
              </a:xfrm>
              <a:prstGeom prst="rect">
                <a:avLst/>
              </a:prstGeom>
              <a:noFill/>
            </p:spPr>
            <p:txBody>
              <a:bodyPr wrap="square" lIns="45720" rIns="45720" rtlCol="0" anchor="ctr">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defTabSz="1219170">
                  <a:spcAft>
                    <a:spcPts val="400"/>
                  </a:spcAft>
                </a:pPr>
                <a:r>
                  <a:rPr lang="en-US" dirty="0" smtClean="0">
                    <a:solidFill>
                      <a:srgbClr val="FFFFFF"/>
                    </a:solidFill>
                  </a:rPr>
                  <a:t>Gambling</a:t>
                </a:r>
                <a:endParaRPr lang="en-US" dirty="0">
                  <a:solidFill>
                    <a:srgbClr val="FFFFFF"/>
                  </a:solidFill>
                </a:endParaRPr>
              </a:p>
            </p:txBody>
          </p:sp>
          <p:grpSp>
            <p:nvGrpSpPr>
              <p:cNvPr id="116" name="Group 115"/>
              <p:cNvGrpSpPr/>
              <p:nvPr/>
            </p:nvGrpSpPr>
            <p:grpSpPr>
              <a:xfrm>
                <a:off x="6138559" y="2142111"/>
                <a:ext cx="260682" cy="260682"/>
                <a:chOff x="6316359" y="2319911"/>
                <a:chExt cx="260682" cy="260682"/>
              </a:xfrm>
            </p:grpSpPr>
            <p:sp>
              <p:nvSpPr>
                <p:cNvPr id="117" name="Rectangle 116"/>
                <p:cNvSpPr/>
                <p:nvPr/>
              </p:nvSpPr>
              <p:spPr>
                <a:xfrm>
                  <a:off x="6363470" y="2365919"/>
                  <a:ext cx="166460" cy="16866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43" tIns="137143" rIns="137143" bIns="137143"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1218376"/>
                  <a:r>
                    <a:rPr lang="en-US" sz="2400" dirty="0">
                      <a:solidFill>
                        <a:srgbClr val="FF0000"/>
                      </a:solidFill>
                      <a:sym typeface="Wingdings" panose="05000000000000000000" pitchFamily="2" charset="2"/>
                    </a:rPr>
                    <a:t></a:t>
                  </a:r>
                  <a:endParaRPr lang="en-US" sz="2400" dirty="0">
                    <a:solidFill>
                      <a:srgbClr val="FF0000"/>
                    </a:solidFill>
                  </a:endParaRPr>
                </a:p>
              </p:txBody>
            </p:sp>
            <p:sp>
              <p:nvSpPr>
                <p:cNvPr id="118" name="Oval 117"/>
                <p:cNvSpPr/>
                <p:nvPr/>
              </p:nvSpPr>
              <p:spPr>
                <a:xfrm>
                  <a:off x="6316359" y="2319911"/>
                  <a:ext cx="260682" cy="260682"/>
                </a:xfrm>
                <a:prstGeom prst="ellipse">
                  <a:avLst/>
                </a:prstGeom>
                <a:noFill/>
                <a:ln w="38100">
                  <a:solidFill>
                    <a:srgbClr val="FF0000"/>
                  </a:solidFill>
                </a:ln>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grpSp>
        </p:grpSp>
        <p:grpSp>
          <p:nvGrpSpPr>
            <p:cNvPr id="10" name="Group 9"/>
            <p:cNvGrpSpPr/>
            <p:nvPr/>
          </p:nvGrpSpPr>
          <p:grpSpPr>
            <a:xfrm>
              <a:off x="5153779" y="3287383"/>
              <a:ext cx="2018004" cy="369332"/>
              <a:chOff x="6129145" y="2956458"/>
              <a:chExt cx="2018530" cy="369332"/>
            </a:xfrm>
          </p:grpSpPr>
          <p:sp>
            <p:nvSpPr>
              <p:cNvPr id="111" name="Rectangle 110"/>
              <p:cNvSpPr/>
              <p:nvPr/>
            </p:nvSpPr>
            <p:spPr>
              <a:xfrm>
                <a:off x="6565293" y="2956458"/>
                <a:ext cx="1582382" cy="369332"/>
              </a:xfrm>
              <a:prstGeom prst="rect">
                <a:avLst/>
              </a:prstGeom>
              <a:noFill/>
            </p:spPr>
            <p:txBody>
              <a:bodyPr wrap="square" lIns="45720" rIns="45720" rtlCol="0" anchor="ctr">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defTabSz="1219170">
                  <a:spcAft>
                    <a:spcPts val="400"/>
                  </a:spcAft>
                </a:pPr>
                <a:r>
                  <a:rPr lang="en-US" dirty="0" smtClean="0">
                    <a:solidFill>
                      <a:srgbClr val="FFFFFF"/>
                    </a:solidFill>
                  </a:rPr>
                  <a:t>Health</a:t>
                </a:r>
                <a:endParaRPr lang="en-US" dirty="0">
                  <a:solidFill>
                    <a:srgbClr val="FFFFFF"/>
                  </a:solidFill>
                </a:endParaRPr>
              </a:p>
            </p:txBody>
          </p:sp>
          <p:grpSp>
            <p:nvGrpSpPr>
              <p:cNvPr id="112" name="Group 111"/>
              <p:cNvGrpSpPr/>
              <p:nvPr/>
            </p:nvGrpSpPr>
            <p:grpSpPr>
              <a:xfrm>
                <a:off x="6129145" y="2980975"/>
                <a:ext cx="324192" cy="320299"/>
                <a:chOff x="6306945" y="3151176"/>
                <a:chExt cx="324192" cy="320299"/>
              </a:xfrm>
            </p:grpSpPr>
            <p:sp>
              <p:nvSpPr>
                <p:cNvPr id="113" name="Oval 112"/>
                <p:cNvSpPr/>
                <p:nvPr/>
              </p:nvSpPr>
              <p:spPr>
                <a:xfrm>
                  <a:off x="6306945" y="3210793"/>
                  <a:ext cx="260682" cy="260682"/>
                </a:xfrm>
                <a:prstGeom prst="ellipse">
                  <a:avLst/>
                </a:prstGeom>
                <a:noFill/>
                <a:ln w="38100">
                  <a:solidFill>
                    <a:srgbClr val="00B050"/>
                  </a:solidFill>
                </a:ln>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114" name="Rectangle 113"/>
                <p:cNvSpPr/>
                <p:nvPr/>
              </p:nvSpPr>
              <p:spPr>
                <a:xfrm>
                  <a:off x="6408240" y="3151176"/>
                  <a:ext cx="222897" cy="3202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0944" tIns="60939" rIns="121877" bIns="60939"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1218376"/>
                  <a:r>
                    <a:rPr lang="en-US" sz="2800" dirty="0">
                      <a:solidFill>
                        <a:srgbClr val="00B050"/>
                      </a:solidFill>
                      <a:sym typeface="Wingdings" panose="05000000000000000000" pitchFamily="2" charset="2"/>
                    </a:rPr>
                    <a:t></a:t>
                  </a:r>
                  <a:endParaRPr lang="en-US" sz="2800" dirty="0">
                    <a:solidFill>
                      <a:srgbClr val="00B050"/>
                    </a:solidFill>
                  </a:endParaRPr>
                </a:p>
              </p:txBody>
            </p:sp>
          </p:grpSp>
        </p:grpSp>
        <p:grpSp>
          <p:nvGrpSpPr>
            <p:cNvPr id="11" name="Group 10"/>
            <p:cNvGrpSpPr/>
            <p:nvPr/>
          </p:nvGrpSpPr>
          <p:grpSpPr>
            <a:xfrm>
              <a:off x="5153779" y="4156055"/>
              <a:ext cx="2018004" cy="369568"/>
              <a:chOff x="6129145" y="3825130"/>
              <a:chExt cx="2018530" cy="369568"/>
            </a:xfrm>
          </p:grpSpPr>
          <p:sp>
            <p:nvSpPr>
              <p:cNvPr id="107" name="Rectangle 106"/>
              <p:cNvSpPr/>
              <p:nvPr/>
            </p:nvSpPr>
            <p:spPr>
              <a:xfrm>
                <a:off x="6565293" y="3825130"/>
                <a:ext cx="1582382" cy="369332"/>
              </a:xfrm>
              <a:prstGeom prst="rect">
                <a:avLst/>
              </a:prstGeom>
              <a:noFill/>
            </p:spPr>
            <p:txBody>
              <a:bodyPr wrap="square" lIns="45720" rIns="45720" rtlCol="0" anchor="ctr">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defTabSz="1219170">
                  <a:spcAft>
                    <a:spcPts val="400"/>
                  </a:spcAft>
                </a:pPr>
                <a:r>
                  <a:rPr lang="en-US" dirty="0" smtClean="0">
                    <a:solidFill>
                      <a:srgbClr val="FFFFFF"/>
                    </a:solidFill>
                  </a:rPr>
                  <a:t>Drug Use</a:t>
                </a:r>
                <a:endParaRPr lang="en-US" dirty="0">
                  <a:solidFill>
                    <a:srgbClr val="FFFFFF"/>
                  </a:solidFill>
                </a:endParaRPr>
              </a:p>
            </p:txBody>
          </p:sp>
          <p:grpSp>
            <p:nvGrpSpPr>
              <p:cNvPr id="108" name="Group 107"/>
              <p:cNvGrpSpPr/>
              <p:nvPr/>
            </p:nvGrpSpPr>
            <p:grpSpPr>
              <a:xfrm>
                <a:off x="6129145" y="3874399"/>
                <a:ext cx="275176" cy="320299"/>
                <a:chOff x="6306945" y="4007194"/>
                <a:chExt cx="275176" cy="320299"/>
              </a:xfrm>
            </p:grpSpPr>
            <p:sp>
              <p:nvSpPr>
                <p:cNvPr id="109" name="Oval 108"/>
                <p:cNvSpPr/>
                <p:nvPr/>
              </p:nvSpPr>
              <p:spPr>
                <a:xfrm>
                  <a:off x="6306945" y="4042059"/>
                  <a:ext cx="260682" cy="260682"/>
                </a:xfrm>
                <a:prstGeom prst="ellipse">
                  <a:avLst/>
                </a:prstGeom>
                <a:noFill/>
                <a:ln w="38100">
                  <a:solidFill>
                    <a:srgbClr val="FF0000"/>
                  </a:solidFill>
                </a:ln>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110" name="Rectangle 109"/>
                <p:cNvSpPr/>
                <p:nvPr/>
              </p:nvSpPr>
              <p:spPr>
                <a:xfrm>
                  <a:off x="6359224" y="4007194"/>
                  <a:ext cx="222897" cy="3202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0944" tIns="60939" rIns="121877" bIns="60939"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1218376"/>
                  <a:r>
                    <a:rPr lang="en-US" sz="2400" dirty="0">
                      <a:solidFill>
                        <a:srgbClr val="FF0000"/>
                      </a:solidFill>
                      <a:sym typeface="Wingdings" panose="05000000000000000000" pitchFamily="2" charset="2"/>
                    </a:rPr>
                    <a:t></a:t>
                  </a:r>
                  <a:endParaRPr lang="en-US" sz="2400" dirty="0">
                    <a:solidFill>
                      <a:srgbClr val="FF0000"/>
                    </a:solidFill>
                  </a:endParaRPr>
                </a:p>
              </p:txBody>
            </p:sp>
          </p:grpSp>
        </p:grpSp>
        <p:grpSp>
          <p:nvGrpSpPr>
            <p:cNvPr id="12" name="Group 11"/>
            <p:cNvGrpSpPr/>
            <p:nvPr/>
          </p:nvGrpSpPr>
          <p:grpSpPr>
            <a:xfrm>
              <a:off x="5163191" y="3721719"/>
              <a:ext cx="2008593" cy="369332"/>
              <a:chOff x="6138559" y="3390794"/>
              <a:chExt cx="2009116" cy="369332"/>
            </a:xfrm>
          </p:grpSpPr>
          <p:sp>
            <p:nvSpPr>
              <p:cNvPr id="103" name="Rectangle 102"/>
              <p:cNvSpPr/>
              <p:nvPr/>
            </p:nvSpPr>
            <p:spPr>
              <a:xfrm>
                <a:off x="6565293" y="3390794"/>
                <a:ext cx="1582382" cy="369332"/>
              </a:xfrm>
              <a:prstGeom prst="rect">
                <a:avLst/>
              </a:prstGeom>
              <a:noFill/>
            </p:spPr>
            <p:txBody>
              <a:bodyPr wrap="square" lIns="45720" rIns="45720" rtlCol="0" anchor="ctr">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defTabSz="1219170">
                  <a:spcAft>
                    <a:spcPts val="400"/>
                  </a:spcAft>
                </a:pPr>
                <a:r>
                  <a:rPr lang="en-US" dirty="0" smtClean="0">
                    <a:solidFill>
                      <a:srgbClr val="FFFFFF"/>
                    </a:solidFill>
                  </a:rPr>
                  <a:t>Gaming</a:t>
                </a:r>
                <a:endParaRPr lang="en-US" dirty="0">
                  <a:solidFill>
                    <a:srgbClr val="FFFFFF"/>
                  </a:solidFill>
                </a:endParaRPr>
              </a:p>
            </p:txBody>
          </p:sp>
          <p:grpSp>
            <p:nvGrpSpPr>
              <p:cNvPr id="104" name="Group 103"/>
              <p:cNvGrpSpPr/>
              <p:nvPr/>
            </p:nvGrpSpPr>
            <p:grpSpPr>
              <a:xfrm>
                <a:off x="6138559" y="3445119"/>
                <a:ext cx="260682" cy="260682"/>
                <a:chOff x="6316359" y="3596617"/>
                <a:chExt cx="260682" cy="260682"/>
              </a:xfrm>
            </p:grpSpPr>
            <p:sp>
              <p:nvSpPr>
                <p:cNvPr id="105" name="Rectangle 104"/>
                <p:cNvSpPr/>
                <p:nvPr/>
              </p:nvSpPr>
              <p:spPr>
                <a:xfrm>
                  <a:off x="6363470" y="3642625"/>
                  <a:ext cx="166460" cy="16866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43" tIns="137143" rIns="137143" bIns="137143"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1218376"/>
                  <a:r>
                    <a:rPr lang="en-US" sz="2400" dirty="0">
                      <a:solidFill>
                        <a:srgbClr val="FF0000"/>
                      </a:solidFill>
                      <a:sym typeface="Wingdings" panose="05000000000000000000" pitchFamily="2" charset="2"/>
                    </a:rPr>
                    <a:t></a:t>
                  </a:r>
                  <a:endParaRPr lang="en-US" sz="2400" dirty="0">
                    <a:solidFill>
                      <a:srgbClr val="FF0000"/>
                    </a:solidFill>
                  </a:endParaRPr>
                </a:p>
              </p:txBody>
            </p:sp>
            <p:sp>
              <p:nvSpPr>
                <p:cNvPr id="106" name="Oval 105"/>
                <p:cNvSpPr/>
                <p:nvPr/>
              </p:nvSpPr>
              <p:spPr>
                <a:xfrm>
                  <a:off x="6316359" y="3596617"/>
                  <a:ext cx="260682" cy="260682"/>
                </a:xfrm>
                <a:prstGeom prst="ellipse">
                  <a:avLst/>
                </a:prstGeom>
                <a:noFill/>
                <a:ln w="38100">
                  <a:solidFill>
                    <a:srgbClr val="FF0000"/>
                  </a:solidFill>
                </a:ln>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grpSp>
        </p:grpSp>
        <p:grpSp>
          <p:nvGrpSpPr>
            <p:cNvPr id="13" name="Group 12"/>
            <p:cNvGrpSpPr/>
            <p:nvPr/>
          </p:nvGrpSpPr>
          <p:grpSpPr>
            <a:xfrm>
              <a:off x="7618126" y="1695572"/>
              <a:ext cx="2815619" cy="3985561"/>
              <a:chOff x="8616717" y="1426146"/>
              <a:chExt cx="2816352" cy="3985561"/>
            </a:xfrm>
          </p:grpSpPr>
          <p:sp>
            <p:nvSpPr>
              <p:cNvPr id="74" name="Rectangle 73"/>
              <p:cNvSpPr/>
              <p:nvPr/>
            </p:nvSpPr>
            <p:spPr>
              <a:xfrm>
                <a:off x="8616717" y="1426146"/>
                <a:ext cx="2816352" cy="369332"/>
              </a:xfrm>
              <a:prstGeom prst="rect">
                <a:avLst/>
              </a:prstGeom>
              <a:solidFill>
                <a:schemeClr val="accent6">
                  <a:lumMod val="75000"/>
                </a:schemeClr>
              </a:solidFill>
            </p:spPr>
            <p:txBody>
              <a:bodyPr wrap="square" anchor="ctr" anchorCtr="0">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defTabSz="1219170">
                  <a:spcAft>
                    <a:spcPts val="400"/>
                  </a:spcAft>
                </a:pPr>
                <a:r>
                  <a:rPr lang="en-US" sz="1600" dirty="0">
                    <a:solidFill>
                      <a:srgbClr val="FFFFFF"/>
                    </a:solidFill>
                  </a:rPr>
                  <a:t>Change policies easily</a:t>
                </a:r>
              </a:p>
            </p:txBody>
          </p:sp>
          <p:sp>
            <p:nvSpPr>
              <p:cNvPr id="75" name="Rectangle 74"/>
              <p:cNvSpPr/>
              <p:nvPr/>
            </p:nvSpPr>
            <p:spPr>
              <a:xfrm>
                <a:off x="8616717" y="1795478"/>
                <a:ext cx="2816352" cy="3616229"/>
              </a:xfrm>
              <a:prstGeom prst="rect">
                <a:avLst/>
              </a:prstGeom>
              <a:solidFill>
                <a:schemeClr val="accent6"/>
              </a:solidFill>
            </p:spPr>
            <p:txBody>
              <a:bodyPr wrap="square" lIns="91440" tIns="91440" rIns="91440" bIns="91440" anchor="b">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defTabSz="1219170">
                  <a:spcAft>
                    <a:spcPts val="400"/>
                  </a:spcAft>
                </a:pPr>
                <a:r>
                  <a:rPr lang="en-US" sz="1200" dirty="0" smtClean="0">
                    <a:solidFill>
                      <a:srgbClr val="FFFFFF"/>
                    </a:solidFill>
                  </a:rPr>
                  <a:t>Use </a:t>
                </a:r>
                <a:r>
                  <a:rPr lang="en-US" sz="1200" dirty="0">
                    <a:solidFill>
                      <a:srgbClr val="FFFFFF"/>
                    </a:solidFill>
                  </a:rPr>
                  <a:t>the refined user interface to make additions or changes </a:t>
                </a:r>
                <a:r>
                  <a:rPr lang="en-US" sz="1200" dirty="0" smtClean="0">
                    <a:solidFill>
                      <a:srgbClr val="FFFFFF"/>
                    </a:solidFill>
                  </a:rPr>
                  <a:t>with </a:t>
                </a:r>
                <a:r>
                  <a:rPr lang="en-US" sz="1200" dirty="0">
                    <a:solidFill>
                      <a:srgbClr val="FFFFFF"/>
                    </a:solidFill>
                  </a:rPr>
                  <a:t>just a few clicks</a:t>
                </a:r>
              </a:p>
            </p:txBody>
          </p:sp>
          <p:grpSp>
            <p:nvGrpSpPr>
              <p:cNvPr id="76" name="Group 75"/>
              <p:cNvGrpSpPr/>
              <p:nvPr/>
            </p:nvGrpSpPr>
            <p:grpSpPr>
              <a:xfrm>
                <a:off x="9043296" y="2473800"/>
                <a:ext cx="1963195" cy="1942669"/>
                <a:chOff x="10197328" y="3497264"/>
                <a:chExt cx="1963195" cy="1942669"/>
              </a:xfrm>
            </p:grpSpPr>
            <p:sp>
              <p:nvSpPr>
                <p:cNvPr id="77" name="Rectangle 76"/>
                <p:cNvSpPr/>
                <p:nvPr/>
              </p:nvSpPr>
              <p:spPr>
                <a:xfrm>
                  <a:off x="11140270" y="3741317"/>
                  <a:ext cx="44541" cy="914400"/>
                </a:xfrm>
                <a:prstGeom prst="rect">
                  <a:avLst/>
                </a:prstGeom>
                <a:solidFill>
                  <a:schemeClr val="bg1">
                    <a:alpha val="70000"/>
                  </a:schemeClr>
                </a:solidFill>
              </p:spPr>
              <p:txBody>
                <a:bodyPr wrap="none" rtlCol="0" anchor="ctr">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78" name="Rectangle 77"/>
                <p:cNvSpPr/>
                <p:nvPr/>
              </p:nvSpPr>
              <p:spPr>
                <a:xfrm>
                  <a:off x="10355328" y="3741996"/>
                  <a:ext cx="651046" cy="219286"/>
                </a:xfrm>
                <a:prstGeom prst="rect">
                  <a:avLst/>
                </a:prstGeom>
                <a:noFill/>
              </p:spPr>
              <p:txBody>
                <a:bodyPr wrap="none" rtlCol="0" anchor="ctr">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defTabSz="1219170">
                    <a:spcAft>
                      <a:spcPts val="400"/>
                    </a:spcAft>
                  </a:pPr>
                  <a:r>
                    <a:rPr lang="en-US" sz="1200" dirty="0" smtClean="0">
                      <a:solidFill>
                        <a:srgbClr val="FFFFFF"/>
                      </a:solidFill>
                    </a:rPr>
                    <a:t>Allowed</a:t>
                  </a:r>
                  <a:endParaRPr lang="en-US" sz="1200" dirty="0">
                    <a:solidFill>
                      <a:srgbClr val="FFFFFF"/>
                    </a:solidFill>
                  </a:endParaRPr>
                </a:p>
              </p:txBody>
            </p:sp>
            <p:sp>
              <p:nvSpPr>
                <p:cNvPr id="79" name="Rectangle 78"/>
                <p:cNvSpPr/>
                <p:nvPr/>
              </p:nvSpPr>
              <p:spPr>
                <a:xfrm>
                  <a:off x="11129568" y="3741996"/>
                  <a:ext cx="836514" cy="219286"/>
                </a:xfrm>
                <a:prstGeom prst="rect">
                  <a:avLst/>
                </a:prstGeom>
                <a:noFill/>
              </p:spPr>
              <p:txBody>
                <a:bodyPr wrap="none" rtlCol="0" anchor="ctr">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defTabSz="1219170">
                    <a:spcAft>
                      <a:spcPts val="400"/>
                    </a:spcAft>
                  </a:pPr>
                  <a:r>
                    <a:rPr lang="en-US" sz="1200" dirty="0" smtClean="0">
                      <a:solidFill>
                        <a:srgbClr val="FFFFFF"/>
                      </a:solidFill>
                    </a:rPr>
                    <a:t>Restricted</a:t>
                  </a:r>
                  <a:endParaRPr lang="en-US" sz="1200" dirty="0">
                    <a:solidFill>
                      <a:srgbClr val="FFFFFF"/>
                    </a:solidFill>
                  </a:endParaRPr>
                </a:p>
              </p:txBody>
            </p:sp>
            <p:grpSp>
              <p:nvGrpSpPr>
                <p:cNvPr id="80" name="Group 79"/>
                <p:cNvGrpSpPr/>
                <p:nvPr/>
              </p:nvGrpSpPr>
              <p:grpSpPr>
                <a:xfrm>
                  <a:off x="10197328" y="3497264"/>
                  <a:ext cx="1963195" cy="1942669"/>
                  <a:chOff x="5075238" y="3395663"/>
                  <a:chExt cx="455613" cy="450850"/>
                </a:xfrm>
              </p:grpSpPr>
              <p:sp>
                <p:nvSpPr>
                  <p:cNvPr id="101" name="Freeform 100"/>
                  <p:cNvSpPr>
                    <a:spLocks/>
                  </p:cNvSpPr>
                  <p:nvPr/>
                </p:nvSpPr>
                <p:spPr bwMode="auto">
                  <a:xfrm>
                    <a:off x="5178425" y="3768725"/>
                    <a:ext cx="249238" cy="77788"/>
                  </a:xfrm>
                  <a:custGeom>
                    <a:avLst/>
                    <a:gdLst>
                      <a:gd name="T0" fmla="*/ 292 w 314"/>
                      <a:gd name="T1" fmla="*/ 54 h 98"/>
                      <a:gd name="T2" fmla="*/ 265 w 314"/>
                      <a:gd name="T3" fmla="*/ 54 h 98"/>
                      <a:gd name="T4" fmla="*/ 265 w 314"/>
                      <a:gd name="T5" fmla="*/ 54 h 98"/>
                      <a:gd name="T6" fmla="*/ 253 w 314"/>
                      <a:gd name="T7" fmla="*/ 51 h 98"/>
                      <a:gd name="T8" fmla="*/ 244 w 314"/>
                      <a:gd name="T9" fmla="*/ 47 h 98"/>
                      <a:gd name="T10" fmla="*/ 237 w 314"/>
                      <a:gd name="T11" fmla="*/ 41 h 98"/>
                      <a:gd name="T12" fmla="*/ 230 w 314"/>
                      <a:gd name="T13" fmla="*/ 35 h 98"/>
                      <a:gd name="T14" fmla="*/ 226 w 314"/>
                      <a:gd name="T15" fmla="*/ 28 h 98"/>
                      <a:gd name="T16" fmla="*/ 223 w 314"/>
                      <a:gd name="T17" fmla="*/ 18 h 98"/>
                      <a:gd name="T18" fmla="*/ 221 w 314"/>
                      <a:gd name="T19" fmla="*/ 10 h 98"/>
                      <a:gd name="T20" fmla="*/ 221 w 314"/>
                      <a:gd name="T21" fmla="*/ 0 h 98"/>
                      <a:gd name="T22" fmla="*/ 94 w 314"/>
                      <a:gd name="T23" fmla="*/ 0 h 98"/>
                      <a:gd name="T24" fmla="*/ 94 w 314"/>
                      <a:gd name="T25" fmla="*/ 0 h 98"/>
                      <a:gd name="T26" fmla="*/ 93 w 314"/>
                      <a:gd name="T27" fmla="*/ 10 h 98"/>
                      <a:gd name="T28" fmla="*/ 91 w 314"/>
                      <a:gd name="T29" fmla="*/ 18 h 98"/>
                      <a:gd name="T30" fmla="*/ 89 w 314"/>
                      <a:gd name="T31" fmla="*/ 28 h 98"/>
                      <a:gd name="T32" fmla="*/ 83 w 314"/>
                      <a:gd name="T33" fmla="*/ 35 h 98"/>
                      <a:gd name="T34" fmla="*/ 78 w 314"/>
                      <a:gd name="T35" fmla="*/ 41 h 98"/>
                      <a:gd name="T36" fmla="*/ 71 w 314"/>
                      <a:gd name="T37" fmla="*/ 47 h 98"/>
                      <a:gd name="T38" fmla="*/ 62 w 314"/>
                      <a:gd name="T39" fmla="*/ 51 h 98"/>
                      <a:gd name="T40" fmla="*/ 50 w 314"/>
                      <a:gd name="T41" fmla="*/ 54 h 98"/>
                      <a:gd name="T42" fmla="*/ 23 w 314"/>
                      <a:gd name="T43" fmla="*/ 54 h 98"/>
                      <a:gd name="T44" fmla="*/ 23 w 314"/>
                      <a:gd name="T45" fmla="*/ 54 h 98"/>
                      <a:gd name="T46" fmla="*/ 19 w 314"/>
                      <a:gd name="T47" fmla="*/ 54 h 98"/>
                      <a:gd name="T48" fmla="*/ 14 w 314"/>
                      <a:gd name="T49" fmla="*/ 55 h 98"/>
                      <a:gd name="T50" fmla="*/ 10 w 314"/>
                      <a:gd name="T51" fmla="*/ 58 h 98"/>
                      <a:gd name="T52" fmla="*/ 6 w 314"/>
                      <a:gd name="T53" fmla="*/ 60 h 98"/>
                      <a:gd name="T54" fmla="*/ 4 w 314"/>
                      <a:gd name="T55" fmla="*/ 63 h 98"/>
                      <a:gd name="T56" fmla="*/ 2 w 314"/>
                      <a:gd name="T57" fmla="*/ 67 h 98"/>
                      <a:gd name="T58" fmla="*/ 1 w 314"/>
                      <a:gd name="T59" fmla="*/ 71 h 98"/>
                      <a:gd name="T60" fmla="*/ 0 w 314"/>
                      <a:gd name="T61" fmla="*/ 75 h 98"/>
                      <a:gd name="T62" fmla="*/ 0 w 314"/>
                      <a:gd name="T63" fmla="*/ 75 h 98"/>
                      <a:gd name="T64" fmla="*/ 1 w 314"/>
                      <a:gd name="T65" fmla="*/ 81 h 98"/>
                      <a:gd name="T66" fmla="*/ 2 w 314"/>
                      <a:gd name="T67" fmla="*/ 85 h 98"/>
                      <a:gd name="T68" fmla="*/ 4 w 314"/>
                      <a:gd name="T69" fmla="*/ 89 h 98"/>
                      <a:gd name="T70" fmla="*/ 6 w 314"/>
                      <a:gd name="T71" fmla="*/ 91 h 98"/>
                      <a:gd name="T72" fmla="*/ 10 w 314"/>
                      <a:gd name="T73" fmla="*/ 94 h 98"/>
                      <a:gd name="T74" fmla="*/ 14 w 314"/>
                      <a:gd name="T75" fmla="*/ 97 h 98"/>
                      <a:gd name="T76" fmla="*/ 19 w 314"/>
                      <a:gd name="T77" fmla="*/ 98 h 98"/>
                      <a:gd name="T78" fmla="*/ 23 w 314"/>
                      <a:gd name="T79" fmla="*/ 98 h 98"/>
                      <a:gd name="T80" fmla="*/ 292 w 314"/>
                      <a:gd name="T81" fmla="*/ 98 h 98"/>
                      <a:gd name="T82" fmla="*/ 292 w 314"/>
                      <a:gd name="T83" fmla="*/ 98 h 98"/>
                      <a:gd name="T84" fmla="*/ 296 w 314"/>
                      <a:gd name="T85" fmla="*/ 98 h 98"/>
                      <a:gd name="T86" fmla="*/ 300 w 314"/>
                      <a:gd name="T87" fmla="*/ 97 h 98"/>
                      <a:gd name="T88" fmla="*/ 304 w 314"/>
                      <a:gd name="T89" fmla="*/ 94 h 98"/>
                      <a:gd name="T90" fmla="*/ 307 w 314"/>
                      <a:gd name="T91" fmla="*/ 91 h 98"/>
                      <a:gd name="T92" fmla="*/ 311 w 314"/>
                      <a:gd name="T93" fmla="*/ 89 h 98"/>
                      <a:gd name="T94" fmla="*/ 312 w 314"/>
                      <a:gd name="T95" fmla="*/ 85 h 98"/>
                      <a:gd name="T96" fmla="*/ 314 w 314"/>
                      <a:gd name="T97" fmla="*/ 81 h 98"/>
                      <a:gd name="T98" fmla="*/ 314 w 314"/>
                      <a:gd name="T99" fmla="*/ 75 h 98"/>
                      <a:gd name="T100" fmla="*/ 314 w 314"/>
                      <a:gd name="T101" fmla="*/ 75 h 98"/>
                      <a:gd name="T102" fmla="*/ 314 w 314"/>
                      <a:gd name="T103" fmla="*/ 71 h 98"/>
                      <a:gd name="T104" fmla="*/ 312 w 314"/>
                      <a:gd name="T105" fmla="*/ 67 h 98"/>
                      <a:gd name="T106" fmla="*/ 311 w 314"/>
                      <a:gd name="T107" fmla="*/ 63 h 98"/>
                      <a:gd name="T108" fmla="*/ 307 w 314"/>
                      <a:gd name="T109" fmla="*/ 60 h 98"/>
                      <a:gd name="T110" fmla="*/ 304 w 314"/>
                      <a:gd name="T111" fmla="*/ 58 h 98"/>
                      <a:gd name="T112" fmla="*/ 300 w 314"/>
                      <a:gd name="T113" fmla="*/ 55 h 98"/>
                      <a:gd name="T114" fmla="*/ 296 w 314"/>
                      <a:gd name="T115" fmla="*/ 54 h 98"/>
                      <a:gd name="T116" fmla="*/ 292 w 314"/>
                      <a:gd name="T117" fmla="*/ 54 h 98"/>
                      <a:gd name="T118" fmla="*/ 292 w 314"/>
                      <a:gd name="T119" fmla="*/ 5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4" h="98">
                        <a:moveTo>
                          <a:pt x="292" y="54"/>
                        </a:moveTo>
                        <a:lnTo>
                          <a:pt x="265" y="54"/>
                        </a:lnTo>
                        <a:lnTo>
                          <a:pt x="265" y="54"/>
                        </a:lnTo>
                        <a:lnTo>
                          <a:pt x="253" y="51"/>
                        </a:lnTo>
                        <a:lnTo>
                          <a:pt x="244" y="47"/>
                        </a:lnTo>
                        <a:lnTo>
                          <a:pt x="237" y="41"/>
                        </a:lnTo>
                        <a:lnTo>
                          <a:pt x="230" y="35"/>
                        </a:lnTo>
                        <a:lnTo>
                          <a:pt x="226" y="28"/>
                        </a:lnTo>
                        <a:lnTo>
                          <a:pt x="223" y="18"/>
                        </a:lnTo>
                        <a:lnTo>
                          <a:pt x="221" y="10"/>
                        </a:lnTo>
                        <a:lnTo>
                          <a:pt x="221" y="0"/>
                        </a:lnTo>
                        <a:lnTo>
                          <a:pt x="94" y="0"/>
                        </a:lnTo>
                        <a:lnTo>
                          <a:pt x="94" y="0"/>
                        </a:lnTo>
                        <a:lnTo>
                          <a:pt x="93" y="10"/>
                        </a:lnTo>
                        <a:lnTo>
                          <a:pt x="91" y="18"/>
                        </a:lnTo>
                        <a:lnTo>
                          <a:pt x="89" y="28"/>
                        </a:lnTo>
                        <a:lnTo>
                          <a:pt x="83" y="35"/>
                        </a:lnTo>
                        <a:lnTo>
                          <a:pt x="78" y="41"/>
                        </a:lnTo>
                        <a:lnTo>
                          <a:pt x="71" y="47"/>
                        </a:lnTo>
                        <a:lnTo>
                          <a:pt x="62" y="51"/>
                        </a:lnTo>
                        <a:lnTo>
                          <a:pt x="50" y="54"/>
                        </a:lnTo>
                        <a:lnTo>
                          <a:pt x="23" y="54"/>
                        </a:lnTo>
                        <a:lnTo>
                          <a:pt x="23" y="54"/>
                        </a:lnTo>
                        <a:lnTo>
                          <a:pt x="19" y="54"/>
                        </a:lnTo>
                        <a:lnTo>
                          <a:pt x="14" y="55"/>
                        </a:lnTo>
                        <a:lnTo>
                          <a:pt x="10" y="58"/>
                        </a:lnTo>
                        <a:lnTo>
                          <a:pt x="6" y="60"/>
                        </a:lnTo>
                        <a:lnTo>
                          <a:pt x="4" y="63"/>
                        </a:lnTo>
                        <a:lnTo>
                          <a:pt x="2" y="67"/>
                        </a:lnTo>
                        <a:lnTo>
                          <a:pt x="1" y="71"/>
                        </a:lnTo>
                        <a:lnTo>
                          <a:pt x="0" y="75"/>
                        </a:lnTo>
                        <a:lnTo>
                          <a:pt x="0" y="75"/>
                        </a:lnTo>
                        <a:lnTo>
                          <a:pt x="1" y="81"/>
                        </a:lnTo>
                        <a:lnTo>
                          <a:pt x="2" y="85"/>
                        </a:lnTo>
                        <a:lnTo>
                          <a:pt x="4" y="89"/>
                        </a:lnTo>
                        <a:lnTo>
                          <a:pt x="6" y="91"/>
                        </a:lnTo>
                        <a:lnTo>
                          <a:pt x="10" y="94"/>
                        </a:lnTo>
                        <a:lnTo>
                          <a:pt x="14" y="97"/>
                        </a:lnTo>
                        <a:lnTo>
                          <a:pt x="19" y="98"/>
                        </a:lnTo>
                        <a:lnTo>
                          <a:pt x="23" y="98"/>
                        </a:lnTo>
                        <a:lnTo>
                          <a:pt x="292" y="98"/>
                        </a:lnTo>
                        <a:lnTo>
                          <a:pt x="292" y="98"/>
                        </a:lnTo>
                        <a:lnTo>
                          <a:pt x="296" y="98"/>
                        </a:lnTo>
                        <a:lnTo>
                          <a:pt x="300" y="97"/>
                        </a:lnTo>
                        <a:lnTo>
                          <a:pt x="304" y="94"/>
                        </a:lnTo>
                        <a:lnTo>
                          <a:pt x="307" y="91"/>
                        </a:lnTo>
                        <a:lnTo>
                          <a:pt x="311" y="89"/>
                        </a:lnTo>
                        <a:lnTo>
                          <a:pt x="312" y="85"/>
                        </a:lnTo>
                        <a:lnTo>
                          <a:pt x="314" y="81"/>
                        </a:lnTo>
                        <a:lnTo>
                          <a:pt x="314" y="75"/>
                        </a:lnTo>
                        <a:lnTo>
                          <a:pt x="314" y="75"/>
                        </a:lnTo>
                        <a:lnTo>
                          <a:pt x="314" y="71"/>
                        </a:lnTo>
                        <a:lnTo>
                          <a:pt x="312" y="67"/>
                        </a:lnTo>
                        <a:lnTo>
                          <a:pt x="311" y="63"/>
                        </a:lnTo>
                        <a:lnTo>
                          <a:pt x="307" y="60"/>
                        </a:lnTo>
                        <a:lnTo>
                          <a:pt x="304" y="58"/>
                        </a:lnTo>
                        <a:lnTo>
                          <a:pt x="300" y="55"/>
                        </a:lnTo>
                        <a:lnTo>
                          <a:pt x="296" y="54"/>
                        </a:lnTo>
                        <a:lnTo>
                          <a:pt x="292" y="54"/>
                        </a:lnTo>
                        <a:lnTo>
                          <a:pt x="292"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endParaRPr lang="en-US"/>
                  </a:p>
                </p:txBody>
              </p:sp>
              <p:sp>
                <p:nvSpPr>
                  <p:cNvPr id="102" name="Freeform 101"/>
                  <p:cNvSpPr>
                    <a:spLocks noEditPoints="1"/>
                  </p:cNvSpPr>
                  <p:nvPr/>
                </p:nvSpPr>
                <p:spPr bwMode="auto">
                  <a:xfrm>
                    <a:off x="5075238" y="3395663"/>
                    <a:ext cx="455613" cy="347663"/>
                  </a:xfrm>
                  <a:custGeom>
                    <a:avLst/>
                    <a:gdLst>
                      <a:gd name="T0" fmla="*/ 33 w 573"/>
                      <a:gd name="T1" fmla="*/ 0 h 438"/>
                      <a:gd name="T2" fmla="*/ 26 w 573"/>
                      <a:gd name="T3" fmla="*/ 0 h 438"/>
                      <a:gd name="T4" fmla="*/ 15 w 573"/>
                      <a:gd name="T5" fmla="*/ 5 h 438"/>
                      <a:gd name="T6" fmla="*/ 6 w 573"/>
                      <a:gd name="T7" fmla="*/ 14 h 438"/>
                      <a:gd name="T8" fmla="*/ 2 w 573"/>
                      <a:gd name="T9" fmla="*/ 26 h 438"/>
                      <a:gd name="T10" fmla="*/ 0 w 573"/>
                      <a:gd name="T11" fmla="*/ 407 h 438"/>
                      <a:gd name="T12" fmla="*/ 2 w 573"/>
                      <a:gd name="T13" fmla="*/ 413 h 438"/>
                      <a:gd name="T14" fmla="*/ 6 w 573"/>
                      <a:gd name="T15" fmla="*/ 425 h 438"/>
                      <a:gd name="T16" fmla="*/ 15 w 573"/>
                      <a:gd name="T17" fmla="*/ 433 h 438"/>
                      <a:gd name="T18" fmla="*/ 26 w 573"/>
                      <a:gd name="T19" fmla="*/ 438 h 438"/>
                      <a:gd name="T20" fmla="*/ 542 w 573"/>
                      <a:gd name="T21" fmla="*/ 438 h 438"/>
                      <a:gd name="T22" fmla="*/ 548 w 573"/>
                      <a:gd name="T23" fmla="*/ 438 h 438"/>
                      <a:gd name="T24" fmla="*/ 560 w 573"/>
                      <a:gd name="T25" fmla="*/ 433 h 438"/>
                      <a:gd name="T26" fmla="*/ 568 w 573"/>
                      <a:gd name="T27" fmla="*/ 425 h 438"/>
                      <a:gd name="T28" fmla="*/ 573 w 573"/>
                      <a:gd name="T29" fmla="*/ 413 h 438"/>
                      <a:gd name="T30" fmla="*/ 573 w 573"/>
                      <a:gd name="T31" fmla="*/ 32 h 438"/>
                      <a:gd name="T32" fmla="*/ 573 w 573"/>
                      <a:gd name="T33" fmla="*/ 26 h 438"/>
                      <a:gd name="T34" fmla="*/ 568 w 573"/>
                      <a:gd name="T35" fmla="*/ 14 h 438"/>
                      <a:gd name="T36" fmla="*/ 560 w 573"/>
                      <a:gd name="T37" fmla="*/ 5 h 438"/>
                      <a:gd name="T38" fmla="*/ 548 w 573"/>
                      <a:gd name="T39" fmla="*/ 0 h 438"/>
                      <a:gd name="T40" fmla="*/ 542 w 573"/>
                      <a:gd name="T41" fmla="*/ 0 h 438"/>
                      <a:gd name="T42" fmla="*/ 521 w 573"/>
                      <a:gd name="T43" fmla="*/ 340 h 438"/>
                      <a:gd name="T44" fmla="*/ 519 w 573"/>
                      <a:gd name="T45" fmla="*/ 345 h 438"/>
                      <a:gd name="T46" fmla="*/ 515 w 573"/>
                      <a:gd name="T47" fmla="*/ 347 h 438"/>
                      <a:gd name="T48" fmla="*/ 60 w 573"/>
                      <a:gd name="T49" fmla="*/ 347 h 438"/>
                      <a:gd name="T50" fmla="*/ 55 w 573"/>
                      <a:gd name="T51" fmla="*/ 345 h 438"/>
                      <a:gd name="T52" fmla="*/ 53 w 573"/>
                      <a:gd name="T53" fmla="*/ 340 h 438"/>
                      <a:gd name="T54" fmla="*/ 53 w 573"/>
                      <a:gd name="T55" fmla="*/ 59 h 438"/>
                      <a:gd name="T56" fmla="*/ 55 w 573"/>
                      <a:gd name="T57" fmla="*/ 54 h 438"/>
                      <a:gd name="T58" fmla="*/ 60 w 573"/>
                      <a:gd name="T59" fmla="*/ 53 h 438"/>
                      <a:gd name="T60" fmla="*/ 515 w 573"/>
                      <a:gd name="T61" fmla="*/ 53 h 438"/>
                      <a:gd name="T62" fmla="*/ 519 w 573"/>
                      <a:gd name="T63" fmla="*/ 54 h 438"/>
                      <a:gd name="T64" fmla="*/ 521 w 573"/>
                      <a:gd name="T65" fmla="*/ 5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3" h="438">
                        <a:moveTo>
                          <a:pt x="542" y="0"/>
                        </a:moveTo>
                        <a:lnTo>
                          <a:pt x="33" y="0"/>
                        </a:lnTo>
                        <a:lnTo>
                          <a:pt x="33" y="0"/>
                        </a:lnTo>
                        <a:lnTo>
                          <a:pt x="26" y="0"/>
                        </a:lnTo>
                        <a:lnTo>
                          <a:pt x="20" y="3"/>
                        </a:lnTo>
                        <a:lnTo>
                          <a:pt x="15" y="5"/>
                        </a:lnTo>
                        <a:lnTo>
                          <a:pt x="10" y="9"/>
                        </a:lnTo>
                        <a:lnTo>
                          <a:pt x="6" y="14"/>
                        </a:lnTo>
                        <a:lnTo>
                          <a:pt x="3" y="19"/>
                        </a:lnTo>
                        <a:lnTo>
                          <a:pt x="2" y="26"/>
                        </a:lnTo>
                        <a:lnTo>
                          <a:pt x="0" y="32"/>
                        </a:lnTo>
                        <a:lnTo>
                          <a:pt x="0" y="407"/>
                        </a:lnTo>
                        <a:lnTo>
                          <a:pt x="0" y="407"/>
                        </a:lnTo>
                        <a:lnTo>
                          <a:pt x="2" y="413"/>
                        </a:lnTo>
                        <a:lnTo>
                          <a:pt x="3" y="419"/>
                        </a:lnTo>
                        <a:lnTo>
                          <a:pt x="6" y="425"/>
                        </a:lnTo>
                        <a:lnTo>
                          <a:pt x="10" y="429"/>
                        </a:lnTo>
                        <a:lnTo>
                          <a:pt x="15" y="433"/>
                        </a:lnTo>
                        <a:lnTo>
                          <a:pt x="20" y="436"/>
                        </a:lnTo>
                        <a:lnTo>
                          <a:pt x="26" y="438"/>
                        </a:lnTo>
                        <a:lnTo>
                          <a:pt x="33" y="438"/>
                        </a:lnTo>
                        <a:lnTo>
                          <a:pt x="542" y="438"/>
                        </a:lnTo>
                        <a:lnTo>
                          <a:pt x="542" y="438"/>
                        </a:lnTo>
                        <a:lnTo>
                          <a:pt x="548" y="438"/>
                        </a:lnTo>
                        <a:lnTo>
                          <a:pt x="554" y="436"/>
                        </a:lnTo>
                        <a:lnTo>
                          <a:pt x="560" y="433"/>
                        </a:lnTo>
                        <a:lnTo>
                          <a:pt x="564" y="429"/>
                        </a:lnTo>
                        <a:lnTo>
                          <a:pt x="568" y="425"/>
                        </a:lnTo>
                        <a:lnTo>
                          <a:pt x="571" y="419"/>
                        </a:lnTo>
                        <a:lnTo>
                          <a:pt x="573" y="413"/>
                        </a:lnTo>
                        <a:lnTo>
                          <a:pt x="573" y="407"/>
                        </a:lnTo>
                        <a:lnTo>
                          <a:pt x="573" y="32"/>
                        </a:lnTo>
                        <a:lnTo>
                          <a:pt x="573" y="32"/>
                        </a:lnTo>
                        <a:lnTo>
                          <a:pt x="573" y="26"/>
                        </a:lnTo>
                        <a:lnTo>
                          <a:pt x="571" y="19"/>
                        </a:lnTo>
                        <a:lnTo>
                          <a:pt x="568" y="14"/>
                        </a:lnTo>
                        <a:lnTo>
                          <a:pt x="564" y="9"/>
                        </a:lnTo>
                        <a:lnTo>
                          <a:pt x="560" y="5"/>
                        </a:lnTo>
                        <a:lnTo>
                          <a:pt x="554" y="3"/>
                        </a:lnTo>
                        <a:lnTo>
                          <a:pt x="548" y="0"/>
                        </a:lnTo>
                        <a:lnTo>
                          <a:pt x="542" y="0"/>
                        </a:lnTo>
                        <a:lnTo>
                          <a:pt x="542" y="0"/>
                        </a:lnTo>
                        <a:close/>
                        <a:moveTo>
                          <a:pt x="521" y="340"/>
                        </a:moveTo>
                        <a:lnTo>
                          <a:pt x="521" y="340"/>
                        </a:lnTo>
                        <a:lnTo>
                          <a:pt x="521" y="343"/>
                        </a:lnTo>
                        <a:lnTo>
                          <a:pt x="519" y="345"/>
                        </a:lnTo>
                        <a:lnTo>
                          <a:pt x="518" y="347"/>
                        </a:lnTo>
                        <a:lnTo>
                          <a:pt x="515" y="347"/>
                        </a:lnTo>
                        <a:lnTo>
                          <a:pt x="60" y="347"/>
                        </a:lnTo>
                        <a:lnTo>
                          <a:pt x="60" y="347"/>
                        </a:lnTo>
                        <a:lnTo>
                          <a:pt x="57" y="347"/>
                        </a:lnTo>
                        <a:lnTo>
                          <a:pt x="55" y="345"/>
                        </a:lnTo>
                        <a:lnTo>
                          <a:pt x="54" y="343"/>
                        </a:lnTo>
                        <a:lnTo>
                          <a:pt x="53" y="340"/>
                        </a:lnTo>
                        <a:lnTo>
                          <a:pt x="53" y="59"/>
                        </a:lnTo>
                        <a:lnTo>
                          <a:pt x="53" y="59"/>
                        </a:lnTo>
                        <a:lnTo>
                          <a:pt x="54" y="57"/>
                        </a:lnTo>
                        <a:lnTo>
                          <a:pt x="55" y="54"/>
                        </a:lnTo>
                        <a:lnTo>
                          <a:pt x="57" y="53"/>
                        </a:lnTo>
                        <a:lnTo>
                          <a:pt x="60" y="53"/>
                        </a:lnTo>
                        <a:lnTo>
                          <a:pt x="515" y="53"/>
                        </a:lnTo>
                        <a:lnTo>
                          <a:pt x="515" y="53"/>
                        </a:lnTo>
                        <a:lnTo>
                          <a:pt x="518" y="53"/>
                        </a:lnTo>
                        <a:lnTo>
                          <a:pt x="519" y="54"/>
                        </a:lnTo>
                        <a:lnTo>
                          <a:pt x="521" y="57"/>
                        </a:lnTo>
                        <a:lnTo>
                          <a:pt x="521" y="59"/>
                        </a:lnTo>
                        <a:lnTo>
                          <a:pt x="521" y="3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endParaRPr lang="en-US"/>
                  </a:p>
                </p:txBody>
              </p:sp>
            </p:grpSp>
            <p:grpSp>
              <p:nvGrpSpPr>
                <p:cNvPr id="81" name="Group 80"/>
                <p:cNvGrpSpPr/>
                <p:nvPr/>
              </p:nvGrpSpPr>
              <p:grpSpPr>
                <a:xfrm>
                  <a:off x="10441404" y="3952413"/>
                  <a:ext cx="1453970" cy="635091"/>
                  <a:chOff x="9254670" y="3201117"/>
                  <a:chExt cx="1453970" cy="635091"/>
                </a:xfrm>
              </p:grpSpPr>
              <p:sp>
                <p:nvSpPr>
                  <p:cNvPr id="83" name="Rectangle 82"/>
                  <p:cNvSpPr/>
                  <p:nvPr/>
                </p:nvSpPr>
                <p:spPr>
                  <a:xfrm>
                    <a:off x="10053320" y="3201117"/>
                    <a:ext cx="655320" cy="36576"/>
                  </a:xfrm>
                  <a:prstGeom prst="rect">
                    <a:avLst/>
                  </a:prstGeom>
                  <a:solidFill>
                    <a:schemeClr val="bg1"/>
                  </a:solidFill>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84" name="Rectangle 83"/>
                  <p:cNvSpPr/>
                  <p:nvPr/>
                </p:nvSpPr>
                <p:spPr>
                  <a:xfrm>
                    <a:off x="10053320" y="3258084"/>
                    <a:ext cx="548640" cy="36576"/>
                  </a:xfrm>
                  <a:prstGeom prst="rect">
                    <a:avLst/>
                  </a:prstGeom>
                  <a:solidFill>
                    <a:schemeClr val="bg1"/>
                  </a:solidFill>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85" name="Rectangle 84"/>
                  <p:cNvSpPr/>
                  <p:nvPr/>
                </p:nvSpPr>
                <p:spPr>
                  <a:xfrm>
                    <a:off x="10053320" y="3315051"/>
                    <a:ext cx="576072" cy="36576"/>
                  </a:xfrm>
                  <a:prstGeom prst="rect">
                    <a:avLst/>
                  </a:prstGeom>
                  <a:solidFill>
                    <a:schemeClr val="bg1"/>
                  </a:solidFill>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86" name="Rectangle 85"/>
                  <p:cNvSpPr/>
                  <p:nvPr/>
                </p:nvSpPr>
                <p:spPr>
                  <a:xfrm>
                    <a:off x="10053320" y="3445718"/>
                    <a:ext cx="457200" cy="36576"/>
                  </a:xfrm>
                  <a:prstGeom prst="rect">
                    <a:avLst/>
                  </a:prstGeom>
                  <a:solidFill>
                    <a:schemeClr val="bg1"/>
                  </a:solidFill>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87" name="Rectangle 86"/>
                  <p:cNvSpPr/>
                  <p:nvPr/>
                </p:nvSpPr>
                <p:spPr>
                  <a:xfrm>
                    <a:off x="10053320" y="3502686"/>
                    <a:ext cx="594360" cy="36576"/>
                  </a:xfrm>
                  <a:prstGeom prst="rect">
                    <a:avLst/>
                  </a:prstGeom>
                  <a:solidFill>
                    <a:schemeClr val="bg1"/>
                  </a:solidFill>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88" name="Rectangle 87"/>
                  <p:cNvSpPr/>
                  <p:nvPr/>
                </p:nvSpPr>
                <p:spPr>
                  <a:xfrm>
                    <a:off x="10053320" y="3559655"/>
                    <a:ext cx="530352" cy="36576"/>
                  </a:xfrm>
                  <a:prstGeom prst="rect">
                    <a:avLst/>
                  </a:prstGeom>
                  <a:solidFill>
                    <a:schemeClr val="bg1"/>
                  </a:solidFill>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89" name="Rectangle 88"/>
                  <p:cNvSpPr/>
                  <p:nvPr/>
                </p:nvSpPr>
                <p:spPr>
                  <a:xfrm>
                    <a:off x="10053320" y="3682922"/>
                    <a:ext cx="640080" cy="36576"/>
                  </a:xfrm>
                  <a:prstGeom prst="rect">
                    <a:avLst/>
                  </a:prstGeom>
                  <a:solidFill>
                    <a:schemeClr val="bg1"/>
                  </a:solidFill>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90" name="Rectangle 89"/>
                  <p:cNvSpPr/>
                  <p:nvPr/>
                </p:nvSpPr>
                <p:spPr>
                  <a:xfrm>
                    <a:off x="10053320" y="3741277"/>
                    <a:ext cx="512064" cy="36576"/>
                  </a:xfrm>
                  <a:prstGeom prst="rect">
                    <a:avLst/>
                  </a:prstGeom>
                  <a:solidFill>
                    <a:schemeClr val="bg1"/>
                  </a:solidFill>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91" name="Rectangle 90"/>
                  <p:cNvSpPr/>
                  <p:nvPr/>
                </p:nvSpPr>
                <p:spPr>
                  <a:xfrm>
                    <a:off x="10053320" y="3799632"/>
                    <a:ext cx="603504" cy="36576"/>
                  </a:xfrm>
                  <a:prstGeom prst="rect">
                    <a:avLst/>
                  </a:prstGeom>
                  <a:solidFill>
                    <a:schemeClr val="bg1"/>
                  </a:solidFill>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92" name="Rectangle 91"/>
                  <p:cNvSpPr/>
                  <p:nvPr/>
                </p:nvSpPr>
                <p:spPr>
                  <a:xfrm>
                    <a:off x="9254670" y="3685698"/>
                    <a:ext cx="655320" cy="36576"/>
                  </a:xfrm>
                  <a:prstGeom prst="rect">
                    <a:avLst/>
                  </a:prstGeom>
                  <a:solidFill>
                    <a:schemeClr val="bg1"/>
                  </a:solidFill>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93" name="Rectangle 92"/>
                  <p:cNvSpPr/>
                  <p:nvPr/>
                </p:nvSpPr>
                <p:spPr>
                  <a:xfrm>
                    <a:off x="9254670" y="3742665"/>
                    <a:ext cx="548640" cy="36576"/>
                  </a:xfrm>
                  <a:prstGeom prst="rect">
                    <a:avLst/>
                  </a:prstGeom>
                  <a:solidFill>
                    <a:schemeClr val="bg1"/>
                  </a:solidFill>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94" name="Rectangle 93"/>
                  <p:cNvSpPr/>
                  <p:nvPr/>
                </p:nvSpPr>
                <p:spPr>
                  <a:xfrm>
                    <a:off x="9254670" y="3799632"/>
                    <a:ext cx="576072" cy="36576"/>
                  </a:xfrm>
                  <a:prstGeom prst="rect">
                    <a:avLst/>
                  </a:prstGeom>
                  <a:solidFill>
                    <a:schemeClr val="bg1"/>
                  </a:solidFill>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95" name="Rectangle 94"/>
                  <p:cNvSpPr/>
                  <p:nvPr/>
                </p:nvSpPr>
                <p:spPr>
                  <a:xfrm>
                    <a:off x="9254670" y="3201117"/>
                    <a:ext cx="457200" cy="36576"/>
                  </a:xfrm>
                  <a:prstGeom prst="rect">
                    <a:avLst/>
                  </a:prstGeom>
                  <a:solidFill>
                    <a:schemeClr val="bg1"/>
                  </a:solidFill>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96" name="Rectangle 95"/>
                  <p:cNvSpPr/>
                  <p:nvPr/>
                </p:nvSpPr>
                <p:spPr>
                  <a:xfrm>
                    <a:off x="9254670" y="3258085"/>
                    <a:ext cx="594360" cy="36576"/>
                  </a:xfrm>
                  <a:prstGeom prst="rect">
                    <a:avLst/>
                  </a:prstGeom>
                  <a:solidFill>
                    <a:schemeClr val="bg1"/>
                  </a:solidFill>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97" name="Rectangle 96"/>
                  <p:cNvSpPr/>
                  <p:nvPr/>
                </p:nvSpPr>
                <p:spPr>
                  <a:xfrm>
                    <a:off x="9254670" y="3315054"/>
                    <a:ext cx="530352" cy="36576"/>
                  </a:xfrm>
                  <a:prstGeom prst="rect">
                    <a:avLst/>
                  </a:prstGeom>
                  <a:solidFill>
                    <a:schemeClr val="bg1"/>
                  </a:solidFill>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98" name="Rectangle 97"/>
                  <p:cNvSpPr/>
                  <p:nvPr/>
                </p:nvSpPr>
                <p:spPr>
                  <a:xfrm>
                    <a:off x="9254670" y="3445718"/>
                    <a:ext cx="640080" cy="36576"/>
                  </a:xfrm>
                  <a:prstGeom prst="rect">
                    <a:avLst/>
                  </a:prstGeom>
                  <a:solidFill>
                    <a:schemeClr val="bg1"/>
                  </a:solidFill>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99" name="Rectangle 98"/>
                  <p:cNvSpPr/>
                  <p:nvPr/>
                </p:nvSpPr>
                <p:spPr>
                  <a:xfrm>
                    <a:off x="9254670" y="3504073"/>
                    <a:ext cx="512064" cy="36576"/>
                  </a:xfrm>
                  <a:prstGeom prst="rect">
                    <a:avLst/>
                  </a:prstGeom>
                  <a:solidFill>
                    <a:schemeClr val="bg1"/>
                  </a:solidFill>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sp>
                <p:nvSpPr>
                  <p:cNvPr id="100" name="Rectangle 99"/>
                  <p:cNvSpPr/>
                  <p:nvPr/>
                </p:nvSpPr>
                <p:spPr>
                  <a:xfrm>
                    <a:off x="9254670" y="3562428"/>
                    <a:ext cx="603504" cy="36576"/>
                  </a:xfrm>
                  <a:prstGeom prst="rect">
                    <a:avLst/>
                  </a:prstGeom>
                  <a:solidFill>
                    <a:schemeClr val="bg1"/>
                  </a:solidFill>
                </p:spPr>
                <p:txBody>
                  <a:bodyPr rot="0" spcFirstLastPara="0" vert="horz" wrap="none" lIns="91440" tIns="45720" rIns="91440" bIns="45720" numCol="1" spcCol="0" rtlCol="0" fromWordArt="0" anchor="ctr" anchorCtr="0" forceAA="0" compatLnSpc="1">
                    <a:prstTxWarp prst="textNoShape">
                      <a:avLst/>
                    </a:prstTxWarp>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1219170">
                      <a:spcAft>
                        <a:spcPts val="400"/>
                      </a:spcAft>
                    </a:pPr>
                    <a:endParaRPr lang="en-US" dirty="0">
                      <a:solidFill>
                        <a:srgbClr val="FFFFFF"/>
                      </a:solidFill>
                    </a:endParaRPr>
                  </a:p>
                </p:txBody>
              </p:sp>
            </p:grpSp>
            <p:sp>
              <p:nvSpPr>
                <p:cNvPr id="82" name="Freeform 81"/>
                <p:cNvSpPr>
                  <a:spLocks/>
                </p:cNvSpPr>
                <p:nvPr/>
              </p:nvSpPr>
              <p:spPr bwMode="auto">
                <a:xfrm>
                  <a:off x="11316577" y="4038119"/>
                  <a:ext cx="80865" cy="138502"/>
                </a:xfrm>
                <a:custGeom>
                  <a:avLst/>
                  <a:gdLst>
                    <a:gd name="T0" fmla="*/ 186 w 187"/>
                    <a:gd name="T1" fmla="*/ 151 h 324"/>
                    <a:gd name="T2" fmla="*/ 56 w 187"/>
                    <a:gd name="T3" fmla="*/ 44 h 324"/>
                    <a:gd name="T4" fmla="*/ 6 w 187"/>
                    <a:gd name="T5" fmla="*/ 2 h 324"/>
                    <a:gd name="T6" fmla="*/ 6 w 187"/>
                    <a:gd name="T7" fmla="*/ 2 h 324"/>
                    <a:gd name="T8" fmla="*/ 4 w 187"/>
                    <a:gd name="T9" fmla="*/ 0 h 324"/>
                    <a:gd name="T10" fmla="*/ 4 w 187"/>
                    <a:gd name="T11" fmla="*/ 0 h 324"/>
                    <a:gd name="T12" fmla="*/ 1 w 187"/>
                    <a:gd name="T13" fmla="*/ 2 h 324"/>
                    <a:gd name="T14" fmla="*/ 0 w 187"/>
                    <a:gd name="T15" fmla="*/ 4 h 324"/>
                    <a:gd name="T16" fmla="*/ 0 w 187"/>
                    <a:gd name="T17" fmla="*/ 146 h 324"/>
                    <a:gd name="T18" fmla="*/ 0 w 187"/>
                    <a:gd name="T19" fmla="*/ 238 h 324"/>
                    <a:gd name="T20" fmla="*/ 0 w 187"/>
                    <a:gd name="T21" fmla="*/ 238 h 324"/>
                    <a:gd name="T22" fmla="*/ 1 w 187"/>
                    <a:gd name="T23" fmla="*/ 242 h 324"/>
                    <a:gd name="T24" fmla="*/ 4 w 187"/>
                    <a:gd name="T25" fmla="*/ 243 h 324"/>
                    <a:gd name="T26" fmla="*/ 4 w 187"/>
                    <a:gd name="T27" fmla="*/ 243 h 324"/>
                    <a:gd name="T28" fmla="*/ 6 w 187"/>
                    <a:gd name="T29" fmla="*/ 242 h 324"/>
                    <a:gd name="T30" fmla="*/ 55 w 187"/>
                    <a:gd name="T31" fmla="*/ 204 h 324"/>
                    <a:gd name="T32" fmla="*/ 55 w 187"/>
                    <a:gd name="T33" fmla="*/ 204 h 324"/>
                    <a:gd name="T34" fmla="*/ 59 w 187"/>
                    <a:gd name="T35" fmla="*/ 203 h 324"/>
                    <a:gd name="T36" fmla="*/ 59 w 187"/>
                    <a:gd name="T37" fmla="*/ 203 h 324"/>
                    <a:gd name="T38" fmla="*/ 62 w 187"/>
                    <a:gd name="T39" fmla="*/ 204 h 324"/>
                    <a:gd name="T40" fmla="*/ 64 w 187"/>
                    <a:gd name="T41" fmla="*/ 207 h 324"/>
                    <a:gd name="T42" fmla="*/ 117 w 187"/>
                    <a:gd name="T43" fmla="*/ 320 h 324"/>
                    <a:gd name="T44" fmla="*/ 117 w 187"/>
                    <a:gd name="T45" fmla="*/ 320 h 324"/>
                    <a:gd name="T46" fmla="*/ 120 w 187"/>
                    <a:gd name="T47" fmla="*/ 323 h 324"/>
                    <a:gd name="T48" fmla="*/ 124 w 187"/>
                    <a:gd name="T49" fmla="*/ 324 h 324"/>
                    <a:gd name="T50" fmla="*/ 124 w 187"/>
                    <a:gd name="T51" fmla="*/ 324 h 324"/>
                    <a:gd name="T52" fmla="*/ 128 w 187"/>
                    <a:gd name="T53" fmla="*/ 323 h 324"/>
                    <a:gd name="T54" fmla="*/ 171 w 187"/>
                    <a:gd name="T55" fmla="*/ 302 h 324"/>
                    <a:gd name="T56" fmla="*/ 171 w 187"/>
                    <a:gd name="T57" fmla="*/ 302 h 324"/>
                    <a:gd name="T58" fmla="*/ 174 w 187"/>
                    <a:gd name="T59" fmla="*/ 301 h 324"/>
                    <a:gd name="T60" fmla="*/ 175 w 187"/>
                    <a:gd name="T61" fmla="*/ 298 h 324"/>
                    <a:gd name="T62" fmla="*/ 175 w 187"/>
                    <a:gd name="T63" fmla="*/ 296 h 324"/>
                    <a:gd name="T64" fmla="*/ 175 w 187"/>
                    <a:gd name="T65" fmla="*/ 293 h 324"/>
                    <a:gd name="T66" fmla="*/ 121 w 187"/>
                    <a:gd name="T67" fmla="*/ 180 h 324"/>
                    <a:gd name="T68" fmla="*/ 121 w 187"/>
                    <a:gd name="T69" fmla="*/ 180 h 324"/>
                    <a:gd name="T70" fmla="*/ 121 w 187"/>
                    <a:gd name="T71" fmla="*/ 177 h 324"/>
                    <a:gd name="T72" fmla="*/ 121 w 187"/>
                    <a:gd name="T73" fmla="*/ 174 h 324"/>
                    <a:gd name="T74" fmla="*/ 122 w 187"/>
                    <a:gd name="T75" fmla="*/ 172 h 324"/>
                    <a:gd name="T76" fmla="*/ 125 w 187"/>
                    <a:gd name="T77" fmla="*/ 170 h 324"/>
                    <a:gd name="T78" fmla="*/ 184 w 187"/>
                    <a:gd name="T79" fmla="*/ 158 h 324"/>
                    <a:gd name="T80" fmla="*/ 184 w 187"/>
                    <a:gd name="T81" fmla="*/ 158 h 324"/>
                    <a:gd name="T82" fmla="*/ 187 w 187"/>
                    <a:gd name="T83" fmla="*/ 157 h 324"/>
                    <a:gd name="T84" fmla="*/ 187 w 187"/>
                    <a:gd name="T85" fmla="*/ 155 h 324"/>
                    <a:gd name="T86" fmla="*/ 187 w 187"/>
                    <a:gd name="T87" fmla="*/ 154 h 324"/>
                    <a:gd name="T88" fmla="*/ 186 w 187"/>
                    <a:gd name="T89" fmla="*/ 151 h 324"/>
                    <a:gd name="T90" fmla="*/ 186 w 187"/>
                    <a:gd name="T91" fmla="*/ 15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7" h="324">
                      <a:moveTo>
                        <a:pt x="186" y="151"/>
                      </a:moveTo>
                      <a:lnTo>
                        <a:pt x="56" y="44"/>
                      </a:lnTo>
                      <a:lnTo>
                        <a:pt x="6" y="2"/>
                      </a:lnTo>
                      <a:lnTo>
                        <a:pt x="6" y="2"/>
                      </a:lnTo>
                      <a:lnTo>
                        <a:pt x="4" y="0"/>
                      </a:lnTo>
                      <a:lnTo>
                        <a:pt x="4" y="0"/>
                      </a:lnTo>
                      <a:lnTo>
                        <a:pt x="1" y="2"/>
                      </a:lnTo>
                      <a:lnTo>
                        <a:pt x="0" y="4"/>
                      </a:lnTo>
                      <a:lnTo>
                        <a:pt x="0" y="146"/>
                      </a:lnTo>
                      <a:lnTo>
                        <a:pt x="0" y="238"/>
                      </a:lnTo>
                      <a:lnTo>
                        <a:pt x="0" y="238"/>
                      </a:lnTo>
                      <a:lnTo>
                        <a:pt x="1" y="242"/>
                      </a:lnTo>
                      <a:lnTo>
                        <a:pt x="4" y="243"/>
                      </a:lnTo>
                      <a:lnTo>
                        <a:pt x="4" y="243"/>
                      </a:lnTo>
                      <a:lnTo>
                        <a:pt x="6" y="242"/>
                      </a:lnTo>
                      <a:lnTo>
                        <a:pt x="55" y="204"/>
                      </a:lnTo>
                      <a:lnTo>
                        <a:pt x="55" y="204"/>
                      </a:lnTo>
                      <a:lnTo>
                        <a:pt x="59" y="203"/>
                      </a:lnTo>
                      <a:lnTo>
                        <a:pt x="59" y="203"/>
                      </a:lnTo>
                      <a:lnTo>
                        <a:pt x="62" y="204"/>
                      </a:lnTo>
                      <a:lnTo>
                        <a:pt x="64" y="207"/>
                      </a:lnTo>
                      <a:lnTo>
                        <a:pt x="117" y="320"/>
                      </a:lnTo>
                      <a:lnTo>
                        <a:pt x="117" y="320"/>
                      </a:lnTo>
                      <a:lnTo>
                        <a:pt x="120" y="323"/>
                      </a:lnTo>
                      <a:lnTo>
                        <a:pt x="124" y="324"/>
                      </a:lnTo>
                      <a:lnTo>
                        <a:pt x="124" y="324"/>
                      </a:lnTo>
                      <a:lnTo>
                        <a:pt x="128" y="323"/>
                      </a:lnTo>
                      <a:lnTo>
                        <a:pt x="171" y="302"/>
                      </a:lnTo>
                      <a:lnTo>
                        <a:pt x="171" y="302"/>
                      </a:lnTo>
                      <a:lnTo>
                        <a:pt x="174" y="301"/>
                      </a:lnTo>
                      <a:lnTo>
                        <a:pt x="175" y="298"/>
                      </a:lnTo>
                      <a:lnTo>
                        <a:pt x="175" y="296"/>
                      </a:lnTo>
                      <a:lnTo>
                        <a:pt x="175" y="293"/>
                      </a:lnTo>
                      <a:lnTo>
                        <a:pt x="121" y="180"/>
                      </a:lnTo>
                      <a:lnTo>
                        <a:pt x="121" y="180"/>
                      </a:lnTo>
                      <a:lnTo>
                        <a:pt x="121" y="177"/>
                      </a:lnTo>
                      <a:lnTo>
                        <a:pt x="121" y="174"/>
                      </a:lnTo>
                      <a:lnTo>
                        <a:pt x="122" y="172"/>
                      </a:lnTo>
                      <a:lnTo>
                        <a:pt x="125" y="170"/>
                      </a:lnTo>
                      <a:lnTo>
                        <a:pt x="184" y="158"/>
                      </a:lnTo>
                      <a:lnTo>
                        <a:pt x="184" y="158"/>
                      </a:lnTo>
                      <a:lnTo>
                        <a:pt x="187" y="157"/>
                      </a:lnTo>
                      <a:lnTo>
                        <a:pt x="187" y="155"/>
                      </a:lnTo>
                      <a:lnTo>
                        <a:pt x="187" y="154"/>
                      </a:lnTo>
                      <a:lnTo>
                        <a:pt x="186" y="151"/>
                      </a:lnTo>
                      <a:lnTo>
                        <a:pt x="186" y="151"/>
                      </a:lnTo>
                      <a:close/>
                    </a:path>
                  </a:pathLst>
                </a:custGeom>
                <a:solidFill>
                  <a:srgbClr val="FFFFFF"/>
                </a:solidFill>
                <a:ln w="9525">
                  <a:solidFill>
                    <a:srgbClr val="165470"/>
                  </a:solidFill>
                  <a:round/>
                  <a:headEnd/>
                  <a:tailEnd/>
                </a:ln>
                <a:extLst/>
              </p:spPr>
              <p:txBody>
                <a:bodyPr vert="horz" wrap="square" lIns="91440" tIns="45720" rIns="91440" bIns="45720" numCol="1" anchor="t" anchorCtr="0" compatLnSpc="1">
                  <a:prstTxWarp prst="textNoShape">
                    <a:avLst/>
                  </a:prstTxWarp>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endParaRPr lang="en-US"/>
                </a:p>
              </p:txBody>
            </p:sp>
          </p:grpSp>
        </p:grpSp>
      </p:grpSp>
    </p:spTree>
    <p:extLst>
      <p:ext uri="{BB962C8B-B14F-4D97-AF65-F5344CB8AC3E}">
        <p14:creationId xmlns:p14="http://schemas.microsoft.com/office/powerpoint/2010/main" val="793209891"/>
      </p:ext>
    </p:ext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2570" y="1100903"/>
            <a:ext cx="8746900" cy="5203508"/>
          </a:xfrm>
          <a:prstGeom prst="rect">
            <a:avLst/>
          </a:prstGeom>
        </p:spPr>
      </p:pic>
      <p:sp>
        <p:nvSpPr>
          <p:cNvPr id="2" name="Title 1"/>
          <p:cNvSpPr>
            <a:spLocks noGrp="1"/>
          </p:cNvSpPr>
          <p:nvPr>
            <p:ph type="title"/>
          </p:nvPr>
        </p:nvSpPr>
        <p:spPr/>
        <p:txBody>
          <a:bodyPr/>
          <a:lstStyle/>
          <a:p>
            <a:r>
              <a:rPr lang="en-US" dirty="0" smtClean="0"/>
              <a:t>Licensing</a:t>
            </a:r>
            <a:endParaRPr lang="en-US" dirty="0"/>
          </a:p>
        </p:txBody>
      </p:sp>
      <p:cxnSp>
        <p:nvCxnSpPr>
          <p:cNvPr id="6" name="Straight Arrow Connector 5"/>
          <p:cNvCxnSpPr/>
          <p:nvPr/>
        </p:nvCxnSpPr>
        <p:spPr>
          <a:xfrm flipH="1" flipV="1">
            <a:off x="9103953" y="5099282"/>
            <a:ext cx="1788754" cy="13349"/>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1647379"/>
      </p:ext>
    </p:extLst>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URL Filtering</a:t>
            </a:r>
            <a:endParaRPr lang="en-US" dirty="0"/>
          </a:p>
        </p:txBody>
      </p:sp>
      <p:sp>
        <p:nvSpPr>
          <p:cNvPr id="3" name="Content Placeholder 2"/>
          <p:cNvSpPr>
            <a:spLocks noGrp="1"/>
          </p:cNvSpPr>
          <p:nvPr>
            <p:ph idx="4294967295"/>
          </p:nvPr>
        </p:nvSpPr>
        <p:spPr>
          <a:xfrm>
            <a:off x="0" y="4635835"/>
            <a:ext cx="12191999" cy="1629294"/>
          </a:xfrm>
          <a:prstGeom prst="rect">
            <a:avLst/>
          </a:prstGeom>
        </p:spPr>
        <p:txBody>
          <a:bodyPr>
            <a:normAutofit/>
          </a:bodyPr>
          <a:lstStyle/>
          <a:p>
            <a:r>
              <a:rPr lang="en-US" dirty="0" smtClean="0"/>
              <a:t>Filter based on Category and/or Reputation, or via a specific URL (an object manually created, a list of URLs, or an automatically updated list of URLs).</a:t>
            </a:r>
          </a:p>
          <a:p>
            <a:pPr marL="0" indent="0">
              <a:buNone/>
            </a:pPr>
            <a:endParaRPr lang="en-US" dirty="0"/>
          </a:p>
          <a:p>
            <a:pPr marL="0" indent="0">
              <a:buNone/>
            </a:pPr>
            <a:r>
              <a:rPr lang="en-US" dirty="0" smtClean="0"/>
              <a:t>Note: To use category and/or reputation requires URL License.</a:t>
            </a:r>
          </a:p>
        </p:txBody>
      </p:sp>
      <p:pic>
        <p:nvPicPr>
          <p:cNvPr id="4" name="Picture 3"/>
          <p:cNvPicPr>
            <a:picLocks noChangeAspect="1"/>
          </p:cNvPicPr>
          <p:nvPr/>
        </p:nvPicPr>
        <p:blipFill>
          <a:blip r:embed="rId2"/>
          <a:stretch>
            <a:fillRect/>
          </a:stretch>
        </p:blipFill>
        <p:spPr>
          <a:xfrm>
            <a:off x="997466" y="691243"/>
            <a:ext cx="9142577" cy="3969921"/>
          </a:xfrm>
          <a:prstGeom prst="rect">
            <a:avLst/>
          </a:prstGeom>
        </p:spPr>
      </p:pic>
      <p:sp>
        <p:nvSpPr>
          <p:cNvPr id="5" name="Rectangle 4"/>
          <p:cNvSpPr/>
          <p:nvPr/>
        </p:nvSpPr>
        <p:spPr>
          <a:xfrm>
            <a:off x="5274054" y="1540021"/>
            <a:ext cx="505609" cy="3550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620412"/>
      </p:ext>
    </p:extLst>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URL Filtering (cont.)</a:t>
            </a:r>
            <a:endParaRPr lang="en-US" dirty="0"/>
          </a:p>
        </p:txBody>
      </p:sp>
      <p:sp>
        <p:nvSpPr>
          <p:cNvPr id="3" name="Content Placeholder 2"/>
          <p:cNvSpPr>
            <a:spLocks noGrp="1"/>
          </p:cNvSpPr>
          <p:nvPr>
            <p:ph idx="4294967295"/>
          </p:nvPr>
        </p:nvSpPr>
        <p:spPr>
          <a:xfrm>
            <a:off x="0" y="807944"/>
            <a:ext cx="12153900" cy="1702857"/>
          </a:xfrm>
          <a:prstGeom prst="rect">
            <a:avLst/>
          </a:prstGeom>
        </p:spPr>
        <p:txBody>
          <a:bodyPr>
            <a:normAutofit/>
          </a:bodyPr>
          <a:lstStyle/>
          <a:p>
            <a:r>
              <a:rPr lang="en-US" dirty="0" smtClean="0"/>
              <a:t>Select a category and then optionally choose a reputation.</a:t>
            </a:r>
          </a:p>
          <a:p>
            <a:r>
              <a:rPr lang="en-US" dirty="0" smtClean="0"/>
              <a:t>Notice how any reputation score equal to or higher is also selected.</a:t>
            </a:r>
          </a:p>
          <a:p>
            <a:r>
              <a:rPr lang="en-US" dirty="0" smtClean="0"/>
              <a:t>Uses Cisco Security Intelligence to define what URLs match these categories and reputations.</a:t>
            </a:r>
            <a:endParaRPr lang="en-US" dirty="0"/>
          </a:p>
        </p:txBody>
      </p:sp>
      <p:pic>
        <p:nvPicPr>
          <p:cNvPr id="5" name="Picture 4"/>
          <p:cNvPicPr>
            <a:picLocks noChangeAspect="1"/>
          </p:cNvPicPr>
          <p:nvPr/>
        </p:nvPicPr>
        <p:blipFill>
          <a:blip r:embed="rId2"/>
          <a:stretch>
            <a:fillRect/>
          </a:stretch>
        </p:blipFill>
        <p:spPr>
          <a:xfrm>
            <a:off x="2031591" y="2125620"/>
            <a:ext cx="8090717" cy="3513179"/>
          </a:xfrm>
          <a:prstGeom prst="rect">
            <a:avLst/>
          </a:prstGeom>
        </p:spPr>
      </p:pic>
    </p:spTree>
    <p:extLst>
      <p:ext uri="{BB962C8B-B14F-4D97-AF65-F5344CB8AC3E}">
        <p14:creationId xmlns:p14="http://schemas.microsoft.com/office/powerpoint/2010/main" val="808593452"/>
      </p:ext>
    </p:extLst>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URL Object</a:t>
            </a:r>
            <a:endParaRPr lang="en-US" dirty="0"/>
          </a:p>
        </p:txBody>
      </p:sp>
      <p:pic>
        <p:nvPicPr>
          <p:cNvPr id="5" name="Picture 4"/>
          <p:cNvPicPr>
            <a:picLocks noChangeAspect="1"/>
          </p:cNvPicPr>
          <p:nvPr/>
        </p:nvPicPr>
        <p:blipFill>
          <a:blip r:embed="rId2"/>
          <a:stretch>
            <a:fillRect/>
          </a:stretch>
        </p:blipFill>
        <p:spPr>
          <a:xfrm>
            <a:off x="484414" y="898073"/>
            <a:ext cx="3412543" cy="2197394"/>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89331" y="3222975"/>
            <a:ext cx="11971371" cy="2791382"/>
          </a:xfrm>
          <a:prstGeom prst="rect">
            <a:avLst/>
          </a:prstGeom>
        </p:spPr>
      </p:pic>
      <p:sp>
        <p:nvSpPr>
          <p:cNvPr id="7" name="TextBox 6"/>
          <p:cNvSpPr txBox="1"/>
          <p:nvPr/>
        </p:nvSpPr>
        <p:spPr>
          <a:xfrm>
            <a:off x="4014538" y="1246415"/>
            <a:ext cx="8123032"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A URL object defines a single URL or IP address</a:t>
            </a:r>
          </a:p>
          <a:p>
            <a:pPr marL="285750" indent="-285750">
              <a:buFont typeface="Arial" panose="020B0604020202020204" pitchFamily="34" charset="0"/>
              <a:buChar char="•"/>
            </a:pPr>
            <a:r>
              <a:rPr lang="en-US" sz="2800" u="sng" dirty="0" smtClean="0"/>
              <a:t>Performs a simple substring match</a:t>
            </a:r>
          </a:p>
          <a:p>
            <a:pPr marL="285750" indent="-285750">
              <a:buFont typeface="Arial" panose="020B0604020202020204" pitchFamily="34" charset="0"/>
              <a:buChar char="•"/>
            </a:pPr>
            <a:r>
              <a:rPr lang="en-US" sz="2800" dirty="0" smtClean="0"/>
              <a:t>Disregards the protocol (HTTP/HTTPS)</a:t>
            </a:r>
          </a:p>
        </p:txBody>
      </p:sp>
    </p:spTree>
    <p:extLst>
      <p:ext uri="{BB962C8B-B14F-4D97-AF65-F5344CB8AC3E}">
        <p14:creationId xmlns:p14="http://schemas.microsoft.com/office/powerpoint/2010/main" val="4033023295"/>
      </p:ext>
    </p:extLst>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URL List and Feed</a:t>
            </a:r>
            <a:endParaRPr lang="en-US" dirty="0"/>
          </a:p>
        </p:txBody>
      </p:sp>
      <p:sp>
        <p:nvSpPr>
          <p:cNvPr id="7" name="TextBox 6"/>
          <p:cNvSpPr txBox="1"/>
          <p:nvPr/>
        </p:nvSpPr>
        <p:spPr>
          <a:xfrm>
            <a:off x="3438592" y="1366316"/>
            <a:ext cx="5161123"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 URL list is a text file of specific URLs</a:t>
            </a:r>
          </a:p>
          <a:p>
            <a:pPr marL="285750" indent="-285750">
              <a:buFont typeface="Arial" panose="020B0604020202020204" pitchFamily="34" charset="0"/>
              <a:buChar char="•"/>
            </a:pPr>
            <a:r>
              <a:rPr lang="en-US" dirty="0" smtClean="0"/>
              <a:t>A URL feed is a continuously updated list of URLs</a:t>
            </a:r>
          </a:p>
        </p:txBody>
      </p:sp>
      <p:pic>
        <p:nvPicPr>
          <p:cNvPr id="2" name="Picture 1"/>
          <p:cNvPicPr>
            <a:picLocks noChangeAspect="1"/>
          </p:cNvPicPr>
          <p:nvPr/>
        </p:nvPicPr>
        <p:blipFill>
          <a:blip r:embed="rId2"/>
          <a:stretch>
            <a:fillRect/>
          </a:stretch>
        </p:blipFill>
        <p:spPr>
          <a:xfrm>
            <a:off x="713767" y="2860289"/>
            <a:ext cx="10721676" cy="3202386"/>
          </a:xfrm>
          <a:prstGeom prst="rect">
            <a:avLst/>
          </a:prstGeom>
        </p:spPr>
      </p:pic>
      <p:pic>
        <p:nvPicPr>
          <p:cNvPr id="3" name="Picture 2"/>
          <p:cNvPicPr>
            <a:picLocks noChangeAspect="1"/>
          </p:cNvPicPr>
          <p:nvPr/>
        </p:nvPicPr>
        <p:blipFill>
          <a:blip r:embed="rId3"/>
          <a:stretch>
            <a:fillRect/>
          </a:stretch>
        </p:blipFill>
        <p:spPr>
          <a:xfrm>
            <a:off x="70756" y="1206370"/>
            <a:ext cx="3144679" cy="1435963"/>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8954793" y="994078"/>
            <a:ext cx="3144679" cy="1724760"/>
          </a:xfrm>
          <a:prstGeom prst="rect">
            <a:avLst/>
          </a:prstGeom>
          <a:ln>
            <a:solidFill>
              <a:schemeClr val="tx1"/>
            </a:solidFill>
          </a:ln>
        </p:spPr>
      </p:pic>
    </p:spTree>
    <p:extLst>
      <p:ext uri="{BB962C8B-B14F-4D97-AF65-F5344CB8AC3E}">
        <p14:creationId xmlns:p14="http://schemas.microsoft.com/office/powerpoint/2010/main" val="1443091795"/>
      </p:ext>
    </p:extLst>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Access Control Policy -- Revisited</a:t>
            </a:r>
            <a:endParaRPr lang="en-US" dirty="0"/>
          </a:p>
        </p:txBody>
      </p:sp>
      <p:pic>
        <p:nvPicPr>
          <p:cNvPr id="5" name="Picture 4"/>
          <p:cNvPicPr>
            <a:picLocks noChangeAspect="1"/>
          </p:cNvPicPr>
          <p:nvPr/>
        </p:nvPicPr>
        <p:blipFill>
          <a:blip r:embed="rId2"/>
          <a:stretch>
            <a:fillRect/>
          </a:stretch>
        </p:blipFill>
        <p:spPr>
          <a:xfrm>
            <a:off x="838200" y="988414"/>
            <a:ext cx="8363178" cy="5142965"/>
          </a:xfrm>
          <a:prstGeom prst="rect">
            <a:avLst/>
          </a:prstGeom>
        </p:spPr>
      </p:pic>
      <p:cxnSp>
        <p:nvCxnSpPr>
          <p:cNvPr id="9" name="Straight Arrow Connector 8"/>
          <p:cNvCxnSpPr>
            <a:stCxn id="13" idx="1"/>
          </p:cNvCxnSpPr>
          <p:nvPr/>
        </p:nvCxnSpPr>
        <p:spPr>
          <a:xfrm flipH="1">
            <a:off x="5176157" y="2059445"/>
            <a:ext cx="4357937" cy="21859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534094" y="1736279"/>
            <a:ext cx="2973592" cy="646331"/>
          </a:xfrm>
          <a:prstGeom prst="rect">
            <a:avLst/>
          </a:prstGeom>
          <a:noFill/>
        </p:spPr>
        <p:txBody>
          <a:bodyPr wrap="square" rtlCol="0">
            <a:spAutoFit/>
          </a:bodyPr>
          <a:lstStyle/>
          <a:p>
            <a:r>
              <a:rPr lang="en-US" dirty="0" smtClean="0"/>
              <a:t>URL Filtering is applied within an ACP Rule.</a:t>
            </a:r>
            <a:endParaRPr lang="en-US" dirty="0"/>
          </a:p>
        </p:txBody>
      </p:sp>
    </p:spTree>
    <p:extLst>
      <p:ext uri="{BB962C8B-B14F-4D97-AF65-F5344CB8AC3E}">
        <p14:creationId xmlns:p14="http://schemas.microsoft.com/office/powerpoint/2010/main" val="2531997966"/>
      </p:ext>
    </p:extLst>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Malware &amp; File Policy</a:t>
            </a:r>
            <a:endParaRPr lang="en-US" dirty="0"/>
          </a:p>
        </p:txBody>
      </p:sp>
    </p:spTree>
    <p:extLst>
      <p:ext uri="{BB962C8B-B14F-4D97-AF65-F5344CB8AC3E}">
        <p14:creationId xmlns:p14="http://schemas.microsoft.com/office/powerpoint/2010/main" val="514836478"/>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Malware &amp; File Policies</a:t>
            </a:r>
            <a:endParaRPr lang="en-US" dirty="0"/>
          </a:p>
        </p:txBody>
      </p:sp>
      <p:sp>
        <p:nvSpPr>
          <p:cNvPr id="3" name="Content Placeholder 2"/>
          <p:cNvSpPr>
            <a:spLocks noGrp="1"/>
          </p:cNvSpPr>
          <p:nvPr>
            <p:ph idx="4294967295"/>
          </p:nvPr>
        </p:nvSpPr>
        <p:spPr>
          <a:xfrm>
            <a:off x="0" y="745672"/>
            <a:ext cx="12191999" cy="5431292"/>
          </a:xfrm>
          <a:prstGeom prst="rect">
            <a:avLst/>
          </a:prstGeom>
        </p:spPr>
        <p:txBody>
          <a:bodyPr>
            <a:noAutofit/>
          </a:bodyPr>
          <a:lstStyle/>
          <a:p>
            <a:r>
              <a:rPr lang="en-US" sz="2400" dirty="0" smtClean="0"/>
              <a:t>Malware = AMP</a:t>
            </a:r>
          </a:p>
          <a:p>
            <a:r>
              <a:rPr lang="en-US" sz="2400" dirty="0" smtClean="0"/>
              <a:t>Controls what and how files are allowed, blocked, and inspected</a:t>
            </a:r>
          </a:p>
          <a:p>
            <a:r>
              <a:rPr lang="en-US" sz="2400" dirty="0" smtClean="0"/>
              <a:t>Simple policy applies the same action (Malware Cloud Lookup) to all files</a:t>
            </a:r>
          </a:p>
          <a:p>
            <a:r>
              <a:rPr lang="en-US" sz="2400" dirty="0" smtClean="0"/>
              <a:t>Actions are:</a:t>
            </a:r>
          </a:p>
          <a:p>
            <a:pPr lvl="1"/>
            <a:r>
              <a:rPr lang="en-US" sz="2000" b="1" dirty="0" smtClean="0"/>
              <a:t>Detect Files</a:t>
            </a:r>
            <a:r>
              <a:rPr lang="en-US" sz="2000" dirty="0" smtClean="0"/>
              <a:t>: Detect and log the file transfer, perform no inspection</a:t>
            </a:r>
          </a:p>
          <a:p>
            <a:pPr lvl="1"/>
            <a:r>
              <a:rPr lang="en-US" sz="2000" b="1" dirty="0" smtClean="0"/>
              <a:t>Block Files</a:t>
            </a:r>
            <a:r>
              <a:rPr lang="en-US" sz="2000" dirty="0" smtClean="0"/>
              <a:t>: Block and log the file transfer, perform no inspection</a:t>
            </a:r>
          </a:p>
          <a:p>
            <a:pPr lvl="1"/>
            <a:r>
              <a:rPr lang="en-US" sz="2000" b="1" dirty="0" smtClean="0"/>
              <a:t>Malware Cloud Lookup</a:t>
            </a:r>
            <a:r>
              <a:rPr lang="en-US" sz="2000" dirty="0" smtClean="0"/>
              <a:t>: Inspect the file to determine disposition (Malware, Unknown, or Clean) and log</a:t>
            </a:r>
          </a:p>
          <a:p>
            <a:pPr lvl="1"/>
            <a:r>
              <a:rPr lang="en-US" sz="2000" b="1" dirty="0" smtClean="0"/>
              <a:t>Block Malware</a:t>
            </a:r>
            <a:r>
              <a:rPr lang="en-US" sz="2000" dirty="0" smtClean="0"/>
              <a:t>: Inspect the file to determine disposition, log and block if Malware</a:t>
            </a:r>
          </a:p>
          <a:p>
            <a:r>
              <a:rPr lang="en-US" sz="2400" dirty="0" smtClean="0"/>
              <a:t>Inspection includes static analysis of the file (via </a:t>
            </a:r>
            <a:r>
              <a:rPr lang="en-US" sz="2400" dirty="0" err="1" smtClean="0"/>
              <a:t>Spero</a:t>
            </a:r>
            <a:r>
              <a:rPr lang="en-US" sz="2400" dirty="0" smtClean="0"/>
              <a:t>), dynamic analysis (via AMP Threat Grid), and local analysis (via </a:t>
            </a:r>
            <a:r>
              <a:rPr lang="en-US" sz="2400" dirty="0" err="1" smtClean="0"/>
              <a:t>ClamAV</a:t>
            </a:r>
            <a:r>
              <a:rPr lang="en-US" sz="2400" dirty="0" smtClean="0"/>
              <a:t>)</a:t>
            </a:r>
          </a:p>
          <a:p>
            <a:r>
              <a:rPr lang="en-US" sz="2400" dirty="0" smtClean="0"/>
              <a:t>Complex policies can include different actions and levels of inspections for different application protocols, directions, and file types.</a:t>
            </a:r>
            <a:endParaRPr lang="en-US" sz="2400" dirty="0"/>
          </a:p>
        </p:txBody>
      </p:sp>
    </p:spTree>
    <p:extLst>
      <p:ext uri="{BB962C8B-B14F-4D97-AF65-F5344CB8AC3E}">
        <p14:creationId xmlns:p14="http://schemas.microsoft.com/office/powerpoint/2010/main" val="2360580102"/>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Marriage of Firewall and IPS -- NGFW</a:t>
            </a:r>
            <a:endParaRPr lang="en-US" dirty="0"/>
          </a:p>
        </p:txBody>
      </p:sp>
      <p:pic>
        <p:nvPicPr>
          <p:cNvPr id="2050" name="Picture 2" descr="C:\Users\dmickels\AppData\Local\Temp\SNAGHTML488de8c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13" y="1194619"/>
            <a:ext cx="7197494" cy="51029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13604" y="1137625"/>
            <a:ext cx="5344886"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Tight integration of ASA firewall and Firepower (SNORT) IPS.</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US" sz="3200" dirty="0" smtClean="0"/>
          </a:p>
          <a:p>
            <a:pPr marL="285750" indent="-285750">
              <a:buFont typeface="Arial" panose="020B0604020202020204" pitchFamily="34" charset="0"/>
              <a:buChar char="•"/>
            </a:pPr>
            <a:r>
              <a:rPr lang="en-US" sz="3200" dirty="0" smtClean="0"/>
              <a:t>Regular updates of signatures and lists from Cisco </a:t>
            </a:r>
            <a:r>
              <a:rPr lang="en-US" sz="3200" dirty="0" err="1" smtClean="0"/>
              <a:t>Talos</a:t>
            </a:r>
            <a:r>
              <a:rPr lang="en-US" sz="3200" dirty="0" smtClean="0"/>
              <a:t> and other security monitors.</a:t>
            </a:r>
            <a:endParaRPr lang="en-US" sz="3200" dirty="0"/>
          </a:p>
        </p:txBody>
      </p:sp>
    </p:spTree>
    <p:extLst>
      <p:ext uri="{BB962C8B-B14F-4D97-AF65-F5344CB8AC3E}">
        <p14:creationId xmlns:p14="http://schemas.microsoft.com/office/powerpoint/2010/main" val="2418636723"/>
      </p:ext>
    </p:extLst>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2570" y="1100903"/>
            <a:ext cx="8746900" cy="5203508"/>
          </a:xfrm>
          <a:prstGeom prst="rect">
            <a:avLst/>
          </a:prstGeom>
        </p:spPr>
      </p:pic>
      <p:sp>
        <p:nvSpPr>
          <p:cNvPr id="2" name="Title 1"/>
          <p:cNvSpPr>
            <a:spLocks noGrp="1"/>
          </p:cNvSpPr>
          <p:nvPr>
            <p:ph type="title"/>
          </p:nvPr>
        </p:nvSpPr>
        <p:spPr/>
        <p:txBody>
          <a:bodyPr/>
          <a:lstStyle/>
          <a:p>
            <a:r>
              <a:rPr lang="en-US" dirty="0" smtClean="0"/>
              <a:t>Licensing</a:t>
            </a:r>
            <a:endParaRPr lang="en-US" dirty="0"/>
          </a:p>
        </p:txBody>
      </p:sp>
      <p:cxnSp>
        <p:nvCxnSpPr>
          <p:cNvPr id="6" name="Straight Arrow Connector 5"/>
          <p:cNvCxnSpPr/>
          <p:nvPr/>
        </p:nvCxnSpPr>
        <p:spPr>
          <a:xfrm flipH="1" flipV="1">
            <a:off x="9077255" y="4111463"/>
            <a:ext cx="1788754" cy="13349"/>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flipV="1">
            <a:off x="3876744" y="2882252"/>
            <a:ext cx="1788754" cy="13349"/>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427982"/>
      </p:ext>
    </p:extLst>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Malware &amp; File Use Case</a:t>
            </a:r>
            <a:endParaRPr lang="en-US" dirty="0"/>
          </a:p>
        </p:txBody>
      </p:sp>
      <p:sp>
        <p:nvSpPr>
          <p:cNvPr id="7" name="TextBox 6"/>
          <p:cNvSpPr txBox="1"/>
          <p:nvPr/>
        </p:nvSpPr>
        <p:spPr>
          <a:xfrm>
            <a:off x="304799" y="1117581"/>
            <a:ext cx="11791287" cy="523220"/>
          </a:xfrm>
          <a:prstGeom prst="rect">
            <a:avLst/>
          </a:prstGeom>
          <a:noFill/>
        </p:spPr>
        <p:txBody>
          <a:bodyPr wrap="square" rtlCol="0">
            <a:spAutoFit/>
          </a:bodyPr>
          <a:lstStyle/>
          <a:p>
            <a:r>
              <a:rPr lang="en-US" sz="2800" dirty="0" smtClean="0"/>
              <a:t>Block malicious Office, Executable, and PDF files transferred over HTTP</a:t>
            </a:r>
            <a:endParaRPr lang="en-US" sz="2800" dirty="0"/>
          </a:p>
        </p:txBody>
      </p:sp>
      <p:pic>
        <p:nvPicPr>
          <p:cNvPr id="8" name="Picture 7"/>
          <p:cNvPicPr>
            <a:picLocks noChangeAspect="1"/>
          </p:cNvPicPr>
          <p:nvPr/>
        </p:nvPicPr>
        <p:blipFill>
          <a:blip r:embed="rId2"/>
          <a:stretch>
            <a:fillRect/>
          </a:stretch>
        </p:blipFill>
        <p:spPr>
          <a:xfrm>
            <a:off x="83747" y="1690688"/>
            <a:ext cx="12083097" cy="3899126"/>
          </a:xfrm>
          <a:prstGeom prst="rect">
            <a:avLst/>
          </a:prstGeom>
        </p:spPr>
      </p:pic>
    </p:spTree>
    <p:extLst>
      <p:ext uri="{BB962C8B-B14F-4D97-AF65-F5344CB8AC3E}">
        <p14:creationId xmlns:p14="http://schemas.microsoft.com/office/powerpoint/2010/main" val="3701759210"/>
      </p:ext>
    </p:extLst>
  </p:cSld>
  <p:clrMapOvr>
    <a:masterClrMapping/>
  </p:clrMapOvr>
  <p:transition spd="med">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Malware &amp; File Use Case (cont.)</a:t>
            </a:r>
            <a:endParaRPr lang="en-US" dirty="0"/>
          </a:p>
        </p:txBody>
      </p:sp>
      <p:pic>
        <p:nvPicPr>
          <p:cNvPr id="5" name="Picture 4"/>
          <p:cNvPicPr>
            <a:picLocks noChangeAspect="1"/>
          </p:cNvPicPr>
          <p:nvPr/>
        </p:nvPicPr>
        <p:blipFill>
          <a:blip r:embed="rId2"/>
          <a:stretch>
            <a:fillRect/>
          </a:stretch>
        </p:blipFill>
        <p:spPr>
          <a:xfrm>
            <a:off x="31861" y="1286537"/>
            <a:ext cx="12094825" cy="4880220"/>
          </a:xfrm>
          <a:prstGeom prst="rect">
            <a:avLst/>
          </a:prstGeom>
          <a:ln>
            <a:solidFill>
              <a:schemeClr val="bg2">
                <a:lumMod val="50000"/>
              </a:schemeClr>
            </a:solidFill>
          </a:ln>
        </p:spPr>
      </p:pic>
      <p:sp>
        <p:nvSpPr>
          <p:cNvPr id="6" name="Rectangle 5"/>
          <p:cNvSpPr/>
          <p:nvPr/>
        </p:nvSpPr>
        <p:spPr bwMode="auto">
          <a:xfrm>
            <a:off x="3388467" y="2624866"/>
            <a:ext cx="837560" cy="144370"/>
          </a:xfrm>
          <a:prstGeom prst="rect">
            <a:avLst/>
          </a:prstGeom>
          <a:noFill/>
          <a:ln w="28575" cap="flat">
            <a:solidFill>
              <a:schemeClr val="accent4"/>
            </a:solidFill>
            <a:miter lim="800000"/>
            <a:headEnd type="none" w="med" len="med"/>
            <a:tailEnd type="none" w="med" len="med"/>
          </a:ln>
        </p:spPr>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US" sz="1400" dirty="0" smtClean="0">
              <a:solidFill>
                <a:schemeClr val="bg1"/>
              </a:solidFill>
              <a:ea typeface="Arial" pitchFamily="-107" charset="0"/>
              <a:cs typeface="Arial" pitchFamily="-107" charset="0"/>
              <a:sym typeface="Arial" pitchFamily="-107" charset="0"/>
            </a:endParaRPr>
          </a:p>
        </p:txBody>
      </p:sp>
      <p:sp>
        <p:nvSpPr>
          <p:cNvPr id="7" name="TextBox 6"/>
          <p:cNvSpPr txBox="1"/>
          <p:nvPr/>
        </p:nvSpPr>
        <p:spPr>
          <a:xfrm>
            <a:off x="31861" y="759709"/>
            <a:ext cx="12127481" cy="523220"/>
          </a:xfrm>
          <a:prstGeom prst="rect">
            <a:avLst/>
          </a:prstGeom>
          <a:noFill/>
        </p:spPr>
        <p:txBody>
          <a:bodyPr wrap="square" rtlCol="0">
            <a:spAutoFit/>
          </a:bodyPr>
          <a:lstStyle/>
          <a:p>
            <a:r>
              <a:rPr lang="en-US" sz="2800" dirty="0" smtClean="0"/>
              <a:t>Block malicious Office, Executable, and PDF files transferred over HTTP</a:t>
            </a:r>
            <a:endParaRPr lang="en-US" sz="2800" dirty="0"/>
          </a:p>
        </p:txBody>
      </p:sp>
      <p:sp>
        <p:nvSpPr>
          <p:cNvPr id="8" name="Rectangle 7"/>
          <p:cNvSpPr/>
          <p:nvPr/>
        </p:nvSpPr>
        <p:spPr bwMode="auto">
          <a:xfrm>
            <a:off x="11322901" y="2627126"/>
            <a:ext cx="776208" cy="284220"/>
          </a:xfrm>
          <a:prstGeom prst="rect">
            <a:avLst/>
          </a:prstGeom>
          <a:noFill/>
          <a:ln w="28575" cap="flat">
            <a:solidFill>
              <a:schemeClr val="accent4"/>
            </a:solidFill>
            <a:miter lim="800000"/>
            <a:headEnd type="none" w="med" len="med"/>
            <a:tailEnd type="none" w="med" len="med"/>
          </a:ln>
        </p:spPr>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514350"/>
            <a:endParaRPr lang="en-US" sz="1400" dirty="0" smtClean="0">
              <a:solidFill>
                <a:schemeClr val="bg1"/>
              </a:solidFill>
              <a:ea typeface="Arial" pitchFamily="-107" charset="0"/>
              <a:cs typeface="Arial" pitchFamily="-107" charset="0"/>
              <a:sym typeface="Arial" pitchFamily="-107" charset="0"/>
            </a:endParaRPr>
          </a:p>
        </p:txBody>
      </p:sp>
      <p:cxnSp>
        <p:nvCxnSpPr>
          <p:cNvPr id="3" name="Straight Arrow Connector 2"/>
          <p:cNvCxnSpPr>
            <a:stCxn id="8" idx="1"/>
          </p:cNvCxnSpPr>
          <p:nvPr/>
        </p:nvCxnSpPr>
        <p:spPr>
          <a:xfrm flipH="1" flipV="1">
            <a:off x="9073243" y="2169820"/>
            <a:ext cx="2249658" cy="59941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858642"/>
      </p:ext>
    </p:extLst>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Malware &amp; File Use Case (cont.)</a:t>
            </a:r>
            <a:endParaRPr lang="en-US" dirty="0"/>
          </a:p>
        </p:txBody>
      </p:sp>
      <p:sp>
        <p:nvSpPr>
          <p:cNvPr id="7" name="TextBox 6"/>
          <p:cNvSpPr txBox="1"/>
          <p:nvPr/>
        </p:nvSpPr>
        <p:spPr>
          <a:xfrm>
            <a:off x="43543" y="742907"/>
            <a:ext cx="11914414" cy="523220"/>
          </a:xfrm>
          <a:prstGeom prst="rect">
            <a:avLst/>
          </a:prstGeom>
          <a:noFill/>
        </p:spPr>
        <p:txBody>
          <a:bodyPr wrap="square" rtlCol="0">
            <a:spAutoFit/>
          </a:bodyPr>
          <a:lstStyle/>
          <a:p>
            <a:r>
              <a:rPr lang="en-US" sz="2800" dirty="0" smtClean="0"/>
              <a:t>Block malicious Office, Executable, and PDF files transferred over HTTP</a:t>
            </a:r>
            <a:endParaRPr lang="en-US" sz="2800" dirty="0"/>
          </a:p>
        </p:txBody>
      </p:sp>
      <p:pic>
        <p:nvPicPr>
          <p:cNvPr id="24" name="Picture 23"/>
          <p:cNvPicPr>
            <a:picLocks noChangeAspect="1"/>
          </p:cNvPicPr>
          <p:nvPr/>
        </p:nvPicPr>
        <p:blipFill>
          <a:blip r:embed="rId2"/>
          <a:stretch>
            <a:fillRect/>
          </a:stretch>
        </p:blipFill>
        <p:spPr>
          <a:xfrm>
            <a:off x="71715" y="1343575"/>
            <a:ext cx="12076742" cy="4856033"/>
          </a:xfrm>
          <a:prstGeom prst="rect">
            <a:avLst/>
          </a:prstGeom>
          <a:ln>
            <a:solidFill>
              <a:schemeClr val="bg2">
                <a:lumMod val="50000"/>
              </a:schemeClr>
            </a:solidFill>
          </a:ln>
        </p:spPr>
      </p:pic>
      <p:sp>
        <p:nvSpPr>
          <p:cNvPr id="25" name="Rectangle 24"/>
          <p:cNvSpPr/>
          <p:nvPr/>
        </p:nvSpPr>
        <p:spPr bwMode="auto">
          <a:xfrm>
            <a:off x="7076276" y="2252040"/>
            <a:ext cx="2096186" cy="49530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1400" dirty="0" smtClean="0">
                <a:solidFill>
                  <a:schemeClr val="bg1"/>
                </a:solidFill>
                <a:ea typeface="Arial" pitchFamily="-107" charset="0"/>
                <a:cs typeface="Arial" pitchFamily="-107" charset="0"/>
                <a:sym typeface="Arial" pitchFamily="-107" charset="0"/>
              </a:rPr>
              <a:t>Blocks all files matching policy file type(s)</a:t>
            </a:r>
          </a:p>
        </p:txBody>
      </p:sp>
      <p:sp>
        <p:nvSpPr>
          <p:cNvPr id="26" name="Rectangle 25"/>
          <p:cNvSpPr/>
          <p:nvPr/>
        </p:nvSpPr>
        <p:spPr bwMode="auto">
          <a:xfrm>
            <a:off x="7296030" y="3116051"/>
            <a:ext cx="1361389" cy="49530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1400" dirty="0" smtClean="0">
                <a:solidFill>
                  <a:schemeClr val="bg1"/>
                </a:solidFill>
                <a:ea typeface="Arial" pitchFamily="-107" charset="0"/>
                <a:cs typeface="Arial" pitchFamily="-107" charset="0"/>
                <a:sym typeface="Arial" pitchFamily="-107" charset="0"/>
              </a:rPr>
              <a:t>Detection only</a:t>
            </a:r>
          </a:p>
          <a:p>
            <a:pPr algn="ctr" defTabSz="514350"/>
            <a:r>
              <a:rPr lang="en-US" sz="1400" dirty="0" smtClean="0">
                <a:solidFill>
                  <a:schemeClr val="bg1"/>
                </a:solidFill>
                <a:ea typeface="Arial" pitchFamily="-107" charset="0"/>
                <a:cs typeface="Arial" pitchFamily="-107" charset="0"/>
                <a:sym typeface="Arial" pitchFamily="-107" charset="0"/>
              </a:rPr>
              <a:t>(no blocking)</a:t>
            </a:r>
          </a:p>
        </p:txBody>
      </p:sp>
      <p:sp>
        <p:nvSpPr>
          <p:cNvPr id="27" name="Rectangle 26"/>
          <p:cNvSpPr/>
          <p:nvPr/>
        </p:nvSpPr>
        <p:spPr bwMode="auto">
          <a:xfrm>
            <a:off x="5536823" y="3088246"/>
            <a:ext cx="1069313" cy="143451"/>
          </a:xfrm>
          <a:prstGeom prst="rect">
            <a:avLst/>
          </a:prstGeom>
          <a:noFill/>
          <a:ln w="28575" cap="flat">
            <a:solidFill>
              <a:schemeClr val="accent4"/>
            </a:solidFill>
            <a:miter lim="800000"/>
            <a:headEnd type="none" w="med" len="med"/>
            <a:tailEnd type="none" w="med" len="med"/>
          </a:ln>
        </p:spPr>
        <p:txBody>
          <a:bodyPr lIns="91440" tIns="45720" rIns="91440" bIns="45720" rtlCol="0" anchor="ctr"/>
          <a:lstStyle/>
          <a:p>
            <a:pPr algn="ctr" defTabSz="514350"/>
            <a:endParaRPr lang="en-US" sz="1400" dirty="0" smtClean="0">
              <a:solidFill>
                <a:schemeClr val="bg1"/>
              </a:solidFill>
              <a:ea typeface="Arial" pitchFamily="-107" charset="0"/>
              <a:cs typeface="Arial" pitchFamily="-107" charset="0"/>
              <a:sym typeface="Arial" pitchFamily="-107" charset="0"/>
            </a:endParaRPr>
          </a:p>
        </p:txBody>
      </p:sp>
      <p:cxnSp>
        <p:nvCxnSpPr>
          <p:cNvPr id="28" name="Straight Arrow Connector 27"/>
          <p:cNvCxnSpPr>
            <a:stCxn id="26" idx="1"/>
          </p:cNvCxnSpPr>
          <p:nvPr/>
        </p:nvCxnSpPr>
        <p:spPr bwMode="auto">
          <a:xfrm flipH="1" flipV="1">
            <a:off x="6803571" y="2960915"/>
            <a:ext cx="492459" cy="402786"/>
          </a:xfrm>
          <a:prstGeom prst="straightConnector1">
            <a:avLst/>
          </a:prstGeom>
          <a:solidFill>
            <a:srgbClr val="0183B7"/>
          </a:solidFill>
          <a:ln w="28575" cap="flat" cmpd="sng" algn="ctr">
            <a:solidFill>
              <a:schemeClr val="accent1"/>
            </a:solidFill>
            <a:prstDash val="solid"/>
            <a:round/>
            <a:headEnd type="none" w="med" len="med"/>
            <a:tailEnd type="triangle"/>
          </a:ln>
          <a:effectLst/>
        </p:spPr>
      </p:cxnSp>
      <p:cxnSp>
        <p:nvCxnSpPr>
          <p:cNvPr id="31" name="Straight Arrow Connector 30"/>
          <p:cNvCxnSpPr>
            <a:stCxn id="25" idx="1"/>
          </p:cNvCxnSpPr>
          <p:nvPr/>
        </p:nvCxnSpPr>
        <p:spPr bwMode="auto">
          <a:xfrm flipH="1">
            <a:off x="6264729" y="2499690"/>
            <a:ext cx="811547" cy="247650"/>
          </a:xfrm>
          <a:prstGeom prst="straightConnector1">
            <a:avLst/>
          </a:prstGeom>
          <a:solidFill>
            <a:srgbClr val="0183B7"/>
          </a:solidFill>
          <a:ln w="28575" cap="flat" cmpd="sng" algn="ctr">
            <a:solidFill>
              <a:schemeClr val="accent1"/>
            </a:solidFill>
            <a:prstDash val="solid"/>
            <a:round/>
            <a:headEnd type="none" w="med" len="med"/>
            <a:tailEnd type="triangle"/>
          </a:ln>
          <a:effectLst/>
        </p:spPr>
      </p:cxnSp>
    </p:spTree>
    <p:extLst>
      <p:ext uri="{BB962C8B-B14F-4D97-AF65-F5344CB8AC3E}">
        <p14:creationId xmlns:p14="http://schemas.microsoft.com/office/powerpoint/2010/main" val="1119635277"/>
      </p:ext>
    </p:extLst>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8986" y="1372795"/>
            <a:ext cx="12104366" cy="4875605"/>
          </a:xfrm>
          <a:prstGeom prst="rect">
            <a:avLst/>
          </a:prstGeom>
          <a:ln>
            <a:solidFill>
              <a:schemeClr val="bg2">
                <a:lumMod val="50000"/>
              </a:schemeClr>
            </a:solidFill>
          </a:ln>
        </p:spPr>
      </p:pic>
      <p:sp>
        <p:nvSpPr>
          <p:cNvPr id="4" name="Title 3"/>
          <p:cNvSpPr>
            <a:spLocks noGrp="1"/>
          </p:cNvSpPr>
          <p:nvPr>
            <p:ph type="title"/>
          </p:nvPr>
        </p:nvSpPr>
        <p:spPr/>
        <p:txBody>
          <a:bodyPr/>
          <a:lstStyle/>
          <a:p>
            <a:r>
              <a:rPr lang="en-US" dirty="0" smtClean="0"/>
              <a:t>Malware &amp; File Use Case (cont.)</a:t>
            </a:r>
            <a:endParaRPr lang="en-US" dirty="0"/>
          </a:p>
        </p:txBody>
      </p:sp>
      <p:sp>
        <p:nvSpPr>
          <p:cNvPr id="7" name="TextBox 6"/>
          <p:cNvSpPr txBox="1"/>
          <p:nvPr/>
        </p:nvSpPr>
        <p:spPr>
          <a:xfrm>
            <a:off x="110265" y="801121"/>
            <a:ext cx="11600740" cy="523220"/>
          </a:xfrm>
          <a:prstGeom prst="rect">
            <a:avLst/>
          </a:prstGeom>
          <a:noFill/>
        </p:spPr>
        <p:txBody>
          <a:bodyPr wrap="square" rtlCol="0">
            <a:spAutoFit/>
          </a:bodyPr>
          <a:lstStyle/>
          <a:p>
            <a:r>
              <a:rPr lang="en-US" sz="2800" dirty="0" smtClean="0"/>
              <a:t>Block malicious Office, Executable, and PDF files transferred over HTTP</a:t>
            </a:r>
            <a:endParaRPr lang="en-US" sz="2800" dirty="0"/>
          </a:p>
        </p:txBody>
      </p:sp>
      <p:cxnSp>
        <p:nvCxnSpPr>
          <p:cNvPr id="31" name="Straight Arrow Connector 30"/>
          <p:cNvCxnSpPr>
            <a:stCxn id="15" idx="1"/>
          </p:cNvCxnSpPr>
          <p:nvPr/>
        </p:nvCxnSpPr>
        <p:spPr bwMode="auto">
          <a:xfrm flipH="1" flipV="1">
            <a:off x="8289471" y="2411186"/>
            <a:ext cx="643053" cy="202473"/>
          </a:xfrm>
          <a:prstGeom prst="straightConnector1">
            <a:avLst/>
          </a:prstGeom>
          <a:solidFill>
            <a:srgbClr val="0183B7"/>
          </a:solidFill>
          <a:ln w="28575" cap="flat" cmpd="sng" algn="ctr">
            <a:solidFill>
              <a:schemeClr val="accent1"/>
            </a:solidFill>
            <a:prstDash val="solid"/>
            <a:round/>
            <a:headEnd type="none" w="med" len="med"/>
            <a:tailEnd type="triangle"/>
          </a:ln>
          <a:effectLst/>
        </p:spPr>
      </p:cxnSp>
      <p:sp>
        <p:nvSpPr>
          <p:cNvPr id="13" name="Rectangle 12"/>
          <p:cNvSpPr/>
          <p:nvPr/>
        </p:nvSpPr>
        <p:spPr bwMode="auto">
          <a:xfrm>
            <a:off x="7598229" y="2498272"/>
            <a:ext cx="941614" cy="669472"/>
          </a:xfrm>
          <a:prstGeom prst="rect">
            <a:avLst/>
          </a:prstGeom>
          <a:noFill/>
          <a:ln w="28575" cap="flat">
            <a:solidFill>
              <a:schemeClr val="accent4"/>
            </a:solidFill>
            <a:miter lim="800000"/>
            <a:headEnd type="none" w="med" len="med"/>
            <a:tailEnd type="none" w="med" len="med"/>
          </a:ln>
        </p:spPr>
        <p:txBody>
          <a:bodyPr lIns="91440" tIns="45720" rIns="91440" bIns="45720" rtlCol="0" anchor="ctr"/>
          <a:lstStyle/>
          <a:p>
            <a:pPr algn="ctr" defTabSz="514350"/>
            <a:endParaRPr lang="en-US" sz="1400" dirty="0" smtClean="0">
              <a:solidFill>
                <a:schemeClr val="bg1"/>
              </a:solidFill>
              <a:ea typeface="Arial" pitchFamily="-107" charset="0"/>
              <a:cs typeface="Arial" pitchFamily="-107" charset="0"/>
              <a:sym typeface="Arial" pitchFamily="-107" charset="0"/>
            </a:endParaRPr>
          </a:p>
        </p:txBody>
      </p:sp>
      <p:sp>
        <p:nvSpPr>
          <p:cNvPr id="14" name="Rectangle 13"/>
          <p:cNvSpPr/>
          <p:nvPr/>
        </p:nvSpPr>
        <p:spPr bwMode="auto">
          <a:xfrm>
            <a:off x="5236825" y="2554248"/>
            <a:ext cx="1572189" cy="885638"/>
          </a:xfrm>
          <a:prstGeom prst="rect">
            <a:avLst/>
          </a:prstGeom>
          <a:noFill/>
          <a:ln w="28575" cap="flat">
            <a:solidFill>
              <a:schemeClr val="accent4"/>
            </a:solidFill>
            <a:miter lim="800000"/>
            <a:headEnd type="none" w="med" len="med"/>
            <a:tailEnd type="none" w="med" len="med"/>
          </a:ln>
        </p:spPr>
        <p:txBody>
          <a:bodyPr lIns="91440" tIns="45720" rIns="91440" bIns="45720" rtlCol="0" anchor="ctr"/>
          <a:lstStyle/>
          <a:p>
            <a:pPr algn="ctr" defTabSz="514350"/>
            <a:endParaRPr lang="en-US" sz="1400" dirty="0" smtClean="0">
              <a:solidFill>
                <a:schemeClr val="bg1"/>
              </a:solidFill>
              <a:ea typeface="Arial" pitchFamily="-107" charset="0"/>
              <a:cs typeface="Arial" pitchFamily="-107" charset="0"/>
              <a:sym typeface="Arial" pitchFamily="-107" charset="0"/>
            </a:endParaRPr>
          </a:p>
        </p:txBody>
      </p:sp>
      <p:sp>
        <p:nvSpPr>
          <p:cNvPr id="15" name="Rectangle 14"/>
          <p:cNvSpPr/>
          <p:nvPr/>
        </p:nvSpPr>
        <p:spPr bwMode="auto">
          <a:xfrm>
            <a:off x="8932524" y="2118359"/>
            <a:ext cx="1672914" cy="990600"/>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1400" dirty="0" smtClean="0">
                <a:solidFill>
                  <a:schemeClr val="bg1"/>
                </a:solidFill>
                <a:ea typeface="Arial" pitchFamily="-107" charset="0"/>
                <a:cs typeface="Arial" pitchFamily="-107" charset="0"/>
                <a:sym typeface="Arial" pitchFamily="-107" charset="0"/>
              </a:rPr>
              <a:t>Stores files on sensor for further investigation by analyst</a:t>
            </a:r>
          </a:p>
        </p:txBody>
      </p:sp>
      <p:sp>
        <p:nvSpPr>
          <p:cNvPr id="18" name="Rectangle 17"/>
          <p:cNvSpPr/>
          <p:nvPr/>
        </p:nvSpPr>
        <p:spPr bwMode="auto">
          <a:xfrm>
            <a:off x="838199" y="2840019"/>
            <a:ext cx="2653268" cy="2366784"/>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1400" dirty="0" smtClean="0">
                <a:solidFill>
                  <a:schemeClr val="bg1"/>
                </a:solidFill>
                <a:ea typeface="Arial" pitchFamily="-107" charset="0"/>
                <a:cs typeface="Arial" pitchFamily="-107" charset="0"/>
                <a:sym typeface="Arial" pitchFamily="-107" charset="0"/>
              </a:rPr>
              <a:t>Spero = Static Analysis</a:t>
            </a:r>
          </a:p>
          <a:p>
            <a:pPr algn="ctr" defTabSz="514350"/>
            <a:endParaRPr lang="en-US" sz="1400" dirty="0" smtClean="0">
              <a:solidFill>
                <a:schemeClr val="bg1"/>
              </a:solidFill>
              <a:ea typeface="Arial" pitchFamily="-107" charset="0"/>
              <a:cs typeface="Arial" pitchFamily="-107" charset="0"/>
              <a:sym typeface="Arial" pitchFamily="-107" charset="0"/>
            </a:endParaRPr>
          </a:p>
          <a:p>
            <a:pPr algn="ctr" defTabSz="514350"/>
            <a:r>
              <a:rPr lang="en-US" sz="1400" dirty="0" smtClean="0">
                <a:solidFill>
                  <a:schemeClr val="bg1"/>
                </a:solidFill>
                <a:ea typeface="Arial" pitchFamily="-107" charset="0"/>
                <a:cs typeface="Arial" pitchFamily="-107" charset="0"/>
                <a:sym typeface="Arial" pitchFamily="-107" charset="0"/>
              </a:rPr>
              <a:t>Dynamic Analysis = Upload of the file to the cloud for analysis</a:t>
            </a:r>
          </a:p>
          <a:p>
            <a:pPr algn="ctr" defTabSz="514350"/>
            <a:endParaRPr lang="en-US" sz="1400" dirty="0">
              <a:solidFill>
                <a:schemeClr val="bg1"/>
              </a:solidFill>
              <a:ea typeface="Arial" pitchFamily="-107" charset="0"/>
              <a:cs typeface="Arial" pitchFamily="-107" charset="0"/>
              <a:sym typeface="Arial" pitchFamily="-107" charset="0"/>
            </a:endParaRPr>
          </a:p>
          <a:p>
            <a:pPr algn="ctr" defTabSz="514350"/>
            <a:r>
              <a:rPr lang="en-US" sz="1400" dirty="0" smtClean="0">
                <a:solidFill>
                  <a:schemeClr val="bg1"/>
                </a:solidFill>
                <a:ea typeface="Arial" pitchFamily="-107" charset="0"/>
                <a:cs typeface="Arial" pitchFamily="-107" charset="0"/>
                <a:sym typeface="Arial" pitchFamily="-107" charset="0"/>
              </a:rPr>
              <a:t>Capacity Handling = Store file and resubmit if file submission limit exceeded</a:t>
            </a:r>
          </a:p>
          <a:p>
            <a:pPr algn="ctr" defTabSz="514350"/>
            <a:endParaRPr lang="en-US" sz="1400" dirty="0">
              <a:solidFill>
                <a:schemeClr val="bg1"/>
              </a:solidFill>
              <a:ea typeface="Arial" pitchFamily="-107" charset="0"/>
              <a:cs typeface="Arial" pitchFamily="-107" charset="0"/>
              <a:sym typeface="Arial" pitchFamily="-107" charset="0"/>
            </a:endParaRPr>
          </a:p>
          <a:p>
            <a:pPr algn="ctr" defTabSz="514350"/>
            <a:r>
              <a:rPr lang="en-US" sz="1400" dirty="0" smtClean="0">
                <a:solidFill>
                  <a:schemeClr val="bg1"/>
                </a:solidFill>
                <a:ea typeface="Arial" pitchFamily="-107" charset="0"/>
                <a:cs typeface="Arial" pitchFamily="-107" charset="0"/>
                <a:sym typeface="Arial" pitchFamily="-107" charset="0"/>
              </a:rPr>
              <a:t>Local Malware Analysis = Local ClamAV signature scanning </a:t>
            </a:r>
          </a:p>
        </p:txBody>
      </p:sp>
      <p:cxnSp>
        <p:nvCxnSpPr>
          <p:cNvPr id="19" name="Straight Arrow Connector 18"/>
          <p:cNvCxnSpPr>
            <a:stCxn id="18" idx="3"/>
          </p:cNvCxnSpPr>
          <p:nvPr/>
        </p:nvCxnSpPr>
        <p:spPr bwMode="auto">
          <a:xfrm flipV="1">
            <a:off x="3491467" y="3079810"/>
            <a:ext cx="1769022" cy="943601"/>
          </a:xfrm>
          <a:prstGeom prst="straightConnector1">
            <a:avLst/>
          </a:prstGeom>
          <a:solidFill>
            <a:srgbClr val="0183B7"/>
          </a:solidFill>
          <a:ln w="28575" cap="flat" cmpd="sng" algn="ctr">
            <a:solidFill>
              <a:schemeClr val="accent1"/>
            </a:solidFill>
            <a:prstDash val="solid"/>
            <a:round/>
            <a:headEnd type="none" w="med" len="med"/>
            <a:tailEnd type="triangle"/>
          </a:ln>
          <a:effectLst/>
        </p:spPr>
      </p:cxnSp>
    </p:spTree>
    <p:extLst>
      <p:ext uri="{BB962C8B-B14F-4D97-AF65-F5344CB8AC3E}">
        <p14:creationId xmlns:p14="http://schemas.microsoft.com/office/powerpoint/2010/main" val="660442579"/>
      </p:ext>
    </p:extLst>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09" y="1330520"/>
            <a:ext cx="12068361" cy="4884389"/>
          </a:xfrm>
          <a:prstGeom prst="rect">
            <a:avLst/>
          </a:prstGeom>
        </p:spPr>
      </p:pic>
      <p:sp>
        <p:nvSpPr>
          <p:cNvPr id="4" name="Title 3"/>
          <p:cNvSpPr>
            <a:spLocks noGrp="1"/>
          </p:cNvSpPr>
          <p:nvPr>
            <p:ph type="title"/>
          </p:nvPr>
        </p:nvSpPr>
        <p:spPr/>
        <p:txBody>
          <a:bodyPr/>
          <a:lstStyle/>
          <a:p>
            <a:r>
              <a:rPr lang="en-US" dirty="0" smtClean="0"/>
              <a:t>Malware &amp; File Use Case (cont.)</a:t>
            </a:r>
            <a:endParaRPr lang="en-US" dirty="0"/>
          </a:p>
        </p:txBody>
      </p:sp>
      <p:sp>
        <p:nvSpPr>
          <p:cNvPr id="7" name="TextBox 6"/>
          <p:cNvSpPr txBox="1"/>
          <p:nvPr/>
        </p:nvSpPr>
        <p:spPr>
          <a:xfrm>
            <a:off x="174170" y="775068"/>
            <a:ext cx="11723915" cy="523220"/>
          </a:xfrm>
          <a:prstGeom prst="rect">
            <a:avLst/>
          </a:prstGeom>
          <a:noFill/>
        </p:spPr>
        <p:txBody>
          <a:bodyPr wrap="square" rtlCol="0">
            <a:spAutoFit/>
          </a:bodyPr>
          <a:lstStyle/>
          <a:p>
            <a:r>
              <a:rPr lang="en-US" sz="2800" dirty="0" smtClean="0"/>
              <a:t>Block malicious Office, Executable, and PDF files transferred over HTTP</a:t>
            </a:r>
            <a:endParaRPr lang="en-US" sz="2800" dirty="0"/>
          </a:p>
        </p:txBody>
      </p:sp>
      <p:sp>
        <p:nvSpPr>
          <p:cNvPr id="14" name="Rectangle 13"/>
          <p:cNvSpPr/>
          <p:nvPr/>
        </p:nvSpPr>
        <p:spPr bwMode="auto">
          <a:xfrm>
            <a:off x="2398379" y="3611349"/>
            <a:ext cx="1787178" cy="214977"/>
          </a:xfrm>
          <a:prstGeom prst="rect">
            <a:avLst/>
          </a:prstGeom>
          <a:noFill/>
          <a:ln w="28575" cap="flat">
            <a:solidFill>
              <a:schemeClr val="accent4"/>
            </a:solidFill>
            <a:miter lim="800000"/>
            <a:headEnd type="none" w="med" len="med"/>
            <a:tailEnd type="none" w="med" len="med"/>
          </a:ln>
        </p:spPr>
        <p:txBody>
          <a:bodyPr lIns="91440" tIns="45720" rIns="91440" bIns="45720" rtlCol="0" anchor="ctr"/>
          <a:lstStyle/>
          <a:p>
            <a:pPr algn="ctr" defTabSz="514350"/>
            <a:endParaRPr lang="en-US" sz="1400" dirty="0" smtClean="0">
              <a:solidFill>
                <a:schemeClr val="bg1"/>
              </a:solidFill>
              <a:ea typeface="Arial" pitchFamily="-107" charset="0"/>
              <a:cs typeface="Arial" pitchFamily="-107" charset="0"/>
              <a:sym typeface="Arial" pitchFamily="-107" charset="0"/>
            </a:endParaRPr>
          </a:p>
        </p:txBody>
      </p:sp>
      <p:sp>
        <p:nvSpPr>
          <p:cNvPr id="16" name="Rectangle 15"/>
          <p:cNvSpPr/>
          <p:nvPr/>
        </p:nvSpPr>
        <p:spPr bwMode="auto">
          <a:xfrm>
            <a:off x="2398379" y="4136570"/>
            <a:ext cx="1836164" cy="386443"/>
          </a:xfrm>
          <a:prstGeom prst="rect">
            <a:avLst/>
          </a:prstGeom>
          <a:noFill/>
          <a:ln w="28575" cap="flat">
            <a:solidFill>
              <a:schemeClr val="accent4"/>
            </a:solidFill>
            <a:miter lim="800000"/>
            <a:headEnd type="none" w="med" len="med"/>
            <a:tailEnd type="none" w="med" len="med"/>
          </a:ln>
        </p:spPr>
        <p:txBody>
          <a:bodyPr lIns="91440" tIns="45720" rIns="91440" bIns="45720" rtlCol="0" anchor="ctr"/>
          <a:lstStyle/>
          <a:p>
            <a:pPr algn="ctr" defTabSz="514350"/>
            <a:endParaRPr lang="en-US" sz="1400" dirty="0" smtClean="0">
              <a:solidFill>
                <a:schemeClr val="bg1"/>
              </a:solidFill>
              <a:ea typeface="Arial" pitchFamily="-107" charset="0"/>
              <a:cs typeface="Arial" pitchFamily="-107" charset="0"/>
              <a:sym typeface="Arial" pitchFamily="-107" charset="0"/>
            </a:endParaRPr>
          </a:p>
        </p:txBody>
      </p:sp>
      <p:sp>
        <p:nvSpPr>
          <p:cNvPr id="17" name="Rectangle 16"/>
          <p:cNvSpPr/>
          <p:nvPr/>
        </p:nvSpPr>
        <p:spPr bwMode="auto">
          <a:xfrm>
            <a:off x="7617695" y="3596832"/>
            <a:ext cx="2342733" cy="670366"/>
          </a:xfrm>
          <a:prstGeom prst="rect">
            <a:avLst/>
          </a:prstGeom>
          <a:noFill/>
          <a:ln w="28575" cap="flat">
            <a:solidFill>
              <a:schemeClr val="accent4"/>
            </a:solidFill>
            <a:miter lim="800000"/>
            <a:headEnd type="none" w="med" len="med"/>
            <a:tailEnd type="none" w="med" len="med"/>
          </a:ln>
        </p:spPr>
        <p:txBody>
          <a:bodyPr lIns="91440" tIns="45720" rIns="91440" bIns="45720" rtlCol="0" anchor="ctr"/>
          <a:lstStyle/>
          <a:p>
            <a:pPr algn="ctr" defTabSz="514350"/>
            <a:endParaRPr lang="en-US" sz="1400" dirty="0" smtClean="0">
              <a:solidFill>
                <a:schemeClr val="bg1"/>
              </a:solidFill>
              <a:ea typeface="Arial" pitchFamily="-107" charset="0"/>
              <a:cs typeface="Arial" pitchFamily="-107" charset="0"/>
              <a:sym typeface="Arial" pitchFamily="-107" charset="0"/>
            </a:endParaRPr>
          </a:p>
        </p:txBody>
      </p:sp>
      <p:sp>
        <p:nvSpPr>
          <p:cNvPr id="20" name="Rectangle 19"/>
          <p:cNvSpPr/>
          <p:nvPr/>
        </p:nvSpPr>
        <p:spPr bwMode="auto">
          <a:xfrm>
            <a:off x="8393654" y="5562598"/>
            <a:ext cx="837432" cy="283029"/>
          </a:xfrm>
          <a:prstGeom prst="rect">
            <a:avLst/>
          </a:prstGeom>
          <a:noFill/>
          <a:ln w="28575" cap="flat">
            <a:solidFill>
              <a:schemeClr val="accent4"/>
            </a:solidFill>
            <a:miter lim="800000"/>
            <a:headEnd type="none" w="med" len="med"/>
            <a:tailEnd type="none" w="med" len="med"/>
          </a:ln>
        </p:spPr>
        <p:txBody>
          <a:bodyPr lIns="91440" tIns="45720" rIns="91440" bIns="45720" rtlCol="0" anchor="ctr"/>
          <a:lstStyle/>
          <a:p>
            <a:pPr algn="ctr" defTabSz="514350"/>
            <a:endParaRPr lang="en-US" sz="1400" dirty="0" smtClean="0">
              <a:solidFill>
                <a:schemeClr val="bg1"/>
              </a:solidFill>
              <a:ea typeface="Arial" pitchFamily="-107" charset="0"/>
              <a:cs typeface="Arial" pitchFamily="-107" charset="0"/>
              <a:sym typeface="Arial" pitchFamily="-107" charset="0"/>
            </a:endParaRPr>
          </a:p>
        </p:txBody>
      </p:sp>
    </p:spTree>
    <p:extLst>
      <p:ext uri="{BB962C8B-B14F-4D97-AF65-F5344CB8AC3E}">
        <p14:creationId xmlns:p14="http://schemas.microsoft.com/office/powerpoint/2010/main" val="2894255947"/>
      </p:ext>
    </p:extLst>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Malware &amp; File Use Case (cont.)</a:t>
            </a:r>
            <a:endParaRPr lang="en-US" dirty="0"/>
          </a:p>
        </p:txBody>
      </p:sp>
      <p:sp>
        <p:nvSpPr>
          <p:cNvPr id="7" name="TextBox 6"/>
          <p:cNvSpPr txBox="1"/>
          <p:nvPr/>
        </p:nvSpPr>
        <p:spPr>
          <a:xfrm>
            <a:off x="190499" y="858716"/>
            <a:ext cx="11674929" cy="523220"/>
          </a:xfrm>
          <a:prstGeom prst="rect">
            <a:avLst/>
          </a:prstGeom>
          <a:noFill/>
        </p:spPr>
        <p:txBody>
          <a:bodyPr wrap="square" rtlCol="0">
            <a:spAutoFit/>
          </a:bodyPr>
          <a:lstStyle/>
          <a:p>
            <a:r>
              <a:rPr lang="en-US" sz="2800" dirty="0" smtClean="0"/>
              <a:t>Block malicious Office, Executable, and PDF files transferred over HTTP</a:t>
            </a:r>
            <a:endParaRPr lang="en-US" sz="2800" dirty="0"/>
          </a:p>
        </p:txBody>
      </p:sp>
      <p:pic>
        <p:nvPicPr>
          <p:cNvPr id="3" name="Picture 2"/>
          <p:cNvPicPr>
            <a:picLocks noChangeAspect="1"/>
          </p:cNvPicPr>
          <p:nvPr/>
        </p:nvPicPr>
        <p:blipFill>
          <a:blip r:embed="rId2"/>
          <a:stretch>
            <a:fillRect/>
          </a:stretch>
        </p:blipFill>
        <p:spPr>
          <a:xfrm>
            <a:off x="140179" y="1611087"/>
            <a:ext cx="11971127" cy="2841170"/>
          </a:xfrm>
          <a:prstGeom prst="rect">
            <a:avLst/>
          </a:prstGeom>
        </p:spPr>
      </p:pic>
    </p:spTree>
    <p:extLst>
      <p:ext uri="{BB962C8B-B14F-4D97-AF65-F5344CB8AC3E}">
        <p14:creationId xmlns:p14="http://schemas.microsoft.com/office/powerpoint/2010/main" val="3535284450"/>
      </p:ext>
    </p:extLst>
  </p:cSld>
  <p:clrMapOvr>
    <a:masterClrMapping/>
  </p:clrMapOvr>
  <p:transition spd="med">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Malware &amp; File Use Case (cont.)</a:t>
            </a:r>
            <a:endParaRPr lang="en-US" dirty="0"/>
          </a:p>
        </p:txBody>
      </p:sp>
      <p:sp>
        <p:nvSpPr>
          <p:cNvPr id="7" name="TextBox 6"/>
          <p:cNvSpPr txBox="1"/>
          <p:nvPr/>
        </p:nvSpPr>
        <p:spPr>
          <a:xfrm>
            <a:off x="298996" y="988414"/>
            <a:ext cx="11696700" cy="523220"/>
          </a:xfrm>
          <a:prstGeom prst="rect">
            <a:avLst/>
          </a:prstGeom>
          <a:noFill/>
        </p:spPr>
        <p:txBody>
          <a:bodyPr wrap="square" rtlCol="0">
            <a:spAutoFit/>
          </a:bodyPr>
          <a:lstStyle/>
          <a:p>
            <a:r>
              <a:rPr lang="en-US" sz="2800" dirty="0" smtClean="0"/>
              <a:t>Block malicious Office, Executable, and PDF files transferred over HTTP</a:t>
            </a:r>
            <a:endParaRPr lang="en-US" sz="2800" dirty="0"/>
          </a:p>
        </p:txBody>
      </p:sp>
      <p:pic>
        <p:nvPicPr>
          <p:cNvPr id="2" name="Picture 1"/>
          <p:cNvPicPr>
            <a:picLocks noChangeAspect="1"/>
          </p:cNvPicPr>
          <p:nvPr/>
        </p:nvPicPr>
        <p:blipFill>
          <a:blip r:embed="rId2"/>
          <a:stretch>
            <a:fillRect/>
          </a:stretch>
        </p:blipFill>
        <p:spPr>
          <a:xfrm>
            <a:off x="693708" y="1511634"/>
            <a:ext cx="10907275" cy="4793236"/>
          </a:xfrm>
          <a:prstGeom prst="rect">
            <a:avLst/>
          </a:prstGeom>
        </p:spPr>
      </p:pic>
    </p:spTree>
    <p:extLst>
      <p:ext uri="{BB962C8B-B14F-4D97-AF65-F5344CB8AC3E}">
        <p14:creationId xmlns:p14="http://schemas.microsoft.com/office/powerpoint/2010/main" val="3251455315"/>
      </p:ext>
    </p:extLst>
  </p:cSld>
  <p:clrMapOvr>
    <a:masterClrMapping/>
  </p:clrMapOvr>
  <p:transition spd="med">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Access Control Policy -- Revisited</a:t>
            </a:r>
            <a:endParaRPr lang="en-US" dirty="0"/>
          </a:p>
        </p:txBody>
      </p:sp>
      <p:pic>
        <p:nvPicPr>
          <p:cNvPr id="5" name="Picture 4"/>
          <p:cNvPicPr>
            <a:picLocks noChangeAspect="1"/>
          </p:cNvPicPr>
          <p:nvPr/>
        </p:nvPicPr>
        <p:blipFill>
          <a:blip r:embed="rId2"/>
          <a:stretch>
            <a:fillRect/>
          </a:stretch>
        </p:blipFill>
        <p:spPr>
          <a:xfrm>
            <a:off x="106898" y="1240972"/>
            <a:ext cx="7952486" cy="4890408"/>
          </a:xfrm>
          <a:prstGeom prst="rect">
            <a:avLst/>
          </a:prstGeom>
        </p:spPr>
      </p:pic>
      <p:cxnSp>
        <p:nvCxnSpPr>
          <p:cNvPr id="9" name="Straight Arrow Connector 8"/>
          <p:cNvCxnSpPr>
            <a:stCxn id="13" idx="1"/>
          </p:cNvCxnSpPr>
          <p:nvPr/>
        </p:nvCxnSpPr>
        <p:spPr>
          <a:xfrm flipH="1">
            <a:off x="7429500" y="2600661"/>
            <a:ext cx="1632857" cy="16991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062357" y="2000496"/>
            <a:ext cx="3129643" cy="1200329"/>
          </a:xfrm>
          <a:prstGeom prst="rect">
            <a:avLst/>
          </a:prstGeom>
          <a:noFill/>
        </p:spPr>
        <p:txBody>
          <a:bodyPr wrap="square" rtlCol="0">
            <a:spAutoFit/>
          </a:bodyPr>
          <a:lstStyle/>
          <a:p>
            <a:r>
              <a:rPr lang="en-US" sz="2400" dirty="0" smtClean="0"/>
              <a:t>Malware &amp; File policy is applied on a per ACP rule basis.</a:t>
            </a:r>
            <a:endParaRPr lang="en-US" sz="2400" dirty="0"/>
          </a:p>
        </p:txBody>
      </p:sp>
    </p:spTree>
    <p:extLst>
      <p:ext uri="{BB962C8B-B14F-4D97-AF65-F5344CB8AC3E}">
        <p14:creationId xmlns:p14="http://schemas.microsoft.com/office/powerpoint/2010/main" val="2409837462"/>
      </p:ext>
    </p:extLst>
  </p:cSld>
  <p:clrMapOvr>
    <a:masterClrMapping/>
  </p:clrMapOvr>
  <p:transition spd="med">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SSL Policy</a:t>
            </a:r>
            <a:endParaRPr lang="en-US" dirty="0"/>
          </a:p>
        </p:txBody>
      </p:sp>
    </p:spTree>
    <p:extLst>
      <p:ext uri="{BB962C8B-B14F-4D97-AF65-F5344CB8AC3E}">
        <p14:creationId xmlns:p14="http://schemas.microsoft.com/office/powerpoint/2010/main" val="1779304985"/>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NGFW</a:t>
            </a:r>
            <a:endParaRPr lang="en-US" dirty="0"/>
          </a:p>
        </p:txBody>
      </p:sp>
      <p:grpSp>
        <p:nvGrpSpPr>
          <p:cNvPr id="6" name="Group 5"/>
          <p:cNvGrpSpPr/>
          <p:nvPr/>
        </p:nvGrpSpPr>
        <p:grpSpPr>
          <a:xfrm>
            <a:off x="196760" y="1430868"/>
            <a:ext cx="11748601" cy="4845779"/>
            <a:chOff x="55" y="996664"/>
            <a:chExt cx="8813746" cy="3634334"/>
          </a:xfrm>
        </p:grpSpPr>
        <p:sp>
          <p:nvSpPr>
            <p:cNvPr id="7" name="Trapezoid 27"/>
            <p:cNvSpPr/>
            <p:nvPr/>
          </p:nvSpPr>
          <p:spPr>
            <a:xfrm rot="5400000" flipH="1">
              <a:off x="1788487" y="-791768"/>
              <a:ext cx="2012723" cy="5589588"/>
            </a:xfrm>
            <a:prstGeom prst="ellipse">
              <a:avLst/>
            </a:prstGeom>
            <a:gradFill flip="none" rotWithShape="1">
              <a:gsLst>
                <a:gs pos="5000">
                  <a:schemeClr val="bg1">
                    <a:lumMod val="75000"/>
                  </a:schemeClr>
                </a:gs>
                <a:gs pos="53000">
                  <a:schemeClr val="accent5">
                    <a:alpha val="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48" tIns="45624" rIns="91248" bIns="45624"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909264">
                <a:lnSpc>
                  <a:spcPct val="90000"/>
                </a:lnSpc>
                <a:spcBef>
                  <a:spcPts val="1200"/>
                </a:spcBef>
              </a:pPr>
              <a:endParaRPr lang="en-US" dirty="0">
                <a:solidFill>
                  <a:srgbClr val="8E909E"/>
                </a:solidFill>
                <a:latin typeface="Arial"/>
              </a:endParaRPr>
            </a:p>
          </p:txBody>
        </p:sp>
        <p:sp>
          <p:nvSpPr>
            <p:cNvPr id="8" name="Trapezoid 27"/>
            <p:cNvSpPr/>
            <p:nvPr/>
          </p:nvSpPr>
          <p:spPr>
            <a:xfrm rot="5400000" flipH="1">
              <a:off x="1788487" y="538604"/>
              <a:ext cx="2012723" cy="5589588"/>
            </a:xfrm>
            <a:prstGeom prst="ellipse">
              <a:avLst/>
            </a:prstGeom>
            <a:gradFill flip="none" rotWithShape="1">
              <a:gsLst>
                <a:gs pos="5000">
                  <a:schemeClr val="bg1">
                    <a:lumMod val="75000"/>
                  </a:schemeClr>
                </a:gs>
                <a:gs pos="53000">
                  <a:schemeClr val="accent5">
                    <a:alpha val="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48" tIns="45624" rIns="91248" bIns="45624"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909264">
                <a:lnSpc>
                  <a:spcPct val="90000"/>
                </a:lnSpc>
                <a:spcBef>
                  <a:spcPts val="1200"/>
                </a:spcBef>
              </a:pPr>
              <a:endParaRPr lang="en-US" dirty="0">
                <a:solidFill>
                  <a:srgbClr val="8E909E"/>
                </a:solidFill>
                <a:latin typeface="Arial"/>
              </a:endParaRPr>
            </a:p>
          </p:txBody>
        </p:sp>
        <p:sp>
          <p:nvSpPr>
            <p:cNvPr id="9" name="Round Same Side Corner Rectangle 8"/>
            <p:cNvSpPr/>
            <p:nvPr/>
          </p:nvSpPr>
          <p:spPr>
            <a:xfrm rot="5400000" flipH="1">
              <a:off x="5441844" y="1256559"/>
              <a:ext cx="3532598" cy="3211316"/>
            </a:xfrm>
            <a:prstGeom prst="round2SameRect">
              <a:avLst>
                <a:gd name="adj1" fmla="val 7580"/>
                <a:gd name="adj2" fmla="val 0"/>
              </a:avLst>
            </a:prstGeom>
            <a:gradFill flip="none" rotWithShape="1">
              <a:gsLst>
                <a:gs pos="0">
                  <a:srgbClr val="1F1107">
                    <a:alpha val="0"/>
                  </a:srgbClr>
                </a:gs>
                <a:gs pos="0">
                  <a:schemeClr val="tx1">
                    <a:lumMod val="75000"/>
                  </a:schemeClr>
                </a:gs>
                <a:gs pos="100000">
                  <a:schemeClr val="tx1"/>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466" tIns="34234" rIns="68466" bIns="34234"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marL="394727" algn="ctr" defTabSz="909226" eaLnBrk="0" fontAlgn="base" hangingPunct="0">
                <a:lnSpc>
                  <a:spcPct val="90000"/>
                </a:lnSpc>
                <a:spcBef>
                  <a:spcPct val="0"/>
                </a:spcBef>
                <a:spcAft>
                  <a:spcPct val="0"/>
                </a:spcAft>
              </a:pPr>
              <a:endParaRPr lang="en-US" dirty="0">
                <a:solidFill>
                  <a:srgbClr val="FFFFFF"/>
                </a:solidFill>
                <a:latin typeface="Arial"/>
              </a:endParaRPr>
            </a:p>
          </p:txBody>
        </p:sp>
        <p:sp>
          <p:nvSpPr>
            <p:cNvPr id="10" name="Round Same Side Corner Rectangle 9"/>
            <p:cNvSpPr/>
            <p:nvPr/>
          </p:nvSpPr>
          <p:spPr>
            <a:xfrm rot="5400000" flipH="1">
              <a:off x="5428947" y="1184897"/>
              <a:ext cx="3532598" cy="3211316"/>
            </a:xfrm>
            <a:prstGeom prst="round2SameRect">
              <a:avLst>
                <a:gd name="adj1" fmla="val 5977"/>
                <a:gd name="adj2" fmla="val 0"/>
              </a:avLst>
            </a:prstGeom>
            <a:gradFill>
              <a:gsLst>
                <a:gs pos="100000">
                  <a:schemeClr val="tx2"/>
                </a:gs>
                <a:gs pos="0">
                  <a:schemeClr val="accent1">
                    <a:lumMod val="50000"/>
                  </a:schemeClr>
                </a:gs>
              </a:gsLst>
              <a:lin ang="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lIns="68466" tIns="34234" rIns="68466" bIns="821663"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defTabSz="909264"/>
              <a:endParaRPr lang="en-US" dirty="0">
                <a:solidFill>
                  <a:srgbClr val="FFFFFF"/>
                </a:solidFill>
                <a:effectLst>
                  <a:outerShdw blurRad="38100" dist="38100" dir="2700000" algn="tl">
                    <a:srgbClr val="000000">
                      <a:alpha val="43137"/>
                    </a:srgbClr>
                  </a:outerShdw>
                </a:effectLst>
                <a:latin typeface="Arial"/>
              </a:endParaRPr>
            </a:p>
          </p:txBody>
        </p:sp>
        <p:sp>
          <p:nvSpPr>
            <p:cNvPr id="11" name="Trapezoid 27"/>
            <p:cNvSpPr/>
            <p:nvPr/>
          </p:nvSpPr>
          <p:spPr>
            <a:xfrm rot="16200000" flipH="1">
              <a:off x="2659292" y="1721803"/>
              <a:ext cx="3552336" cy="2265987"/>
            </a:xfrm>
            <a:custGeom>
              <a:avLst/>
              <a:gdLst>
                <a:gd name="connsiteX0" fmla="*/ 0 w 4689188"/>
                <a:gd name="connsiteY0" fmla="*/ 4009082 h 4009082"/>
                <a:gd name="connsiteX1" fmla="*/ 1949336 w 4689188"/>
                <a:gd name="connsiteY1" fmla="*/ 0 h 4009082"/>
                <a:gd name="connsiteX2" fmla="*/ 2739852 w 4689188"/>
                <a:gd name="connsiteY2" fmla="*/ 0 h 4009082"/>
                <a:gd name="connsiteX3" fmla="*/ 4689188 w 4689188"/>
                <a:gd name="connsiteY3" fmla="*/ 4009082 h 4009082"/>
                <a:gd name="connsiteX4" fmla="*/ 0 w 4689188"/>
                <a:gd name="connsiteY4" fmla="*/ 4009082 h 4009082"/>
                <a:gd name="connsiteX0" fmla="*/ 0 w 4689188"/>
                <a:gd name="connsiteY0" fmla="*/ 4009082 h 4009082"/>
                <a:gd name="connsiteX1" fmla="*/ 1949336 w 4689188"/>
                <a:gd name="connsiteY1" fmla="*/ 0 h 4009082"/>
                <a:gd name="connsiteX2" fmla="*/ 2739852 w 4689188"/>
                <a:gd name="connsiteY2" fmla="*/ 0 h 4009082"/>
                <a:gd name="connsiteX3" fmla="*/ 4689188 w 4689188"/>
                <a:gd name="connsiteY3" fmla="*/ 4009082 h 4009082"/>
                <a:gd name="connsiteX4" fmla="*/ 0 w 4689188"/>
                <a:gd name="connsiteY4" fmla="*/ 4009082 h 4009082"/>
                <a:gd name="connsiteX0" fmla="*/ 0 w 4689188"/>
                <a:gd name="connsiteY0" fmla="*/ 4009082 h 4009082"/>
                <a:gd name="connsiteX1" fmla="*/ 1949336 w 4689188"/>
                <a:gd name="connsiteY1" fmla="*/ 0 h 4009082"/>
                <a:gd name="connsiteX2" fmla="*/ 2739852 w 4689188"/>
                <a:gd name="connsiteY2" fmla="*/ 0 h 4009082"/>
                <a:gd name="connsiteX3" fmla="*/ 4689188 w 4689188"/>
                <a:gd name="connsiteY3" fmla="*/ 4009082 h 4009082"/>
                <a:gd name="connsiteX4" fmla="*/ 0 w 4689188"/>
                <a:gd name="connsiteY4" fmla="*/ 4009082 h 4009082"/>
                <a:gd name="connsiteX0" fmla="*/ 0 w 4689188"/>
                <a:gd name="connsiteY0" fmla="*/ 4009082 h 4009082"/>
                <a:gd name="connsiteX1" fmla="*/ 1949336 w 4689188"/>
                <a:gd name="connsiteY1" fmla="*/ 0 h 4009082"/>
                <a:gd name="connsiteX2" fmla="*/ 2739852 w 4689188"/>
                <a:gd name="connsiteY2" fmla="*/ 0 h 4009082"/>
                <a:gd name="connsiteX3" fmla="*/ 4689188 w 4689188"/>
                <a:gd name="connsiteY3" fmla="*/ 4009082 h 4009082"/>
                <a:gd name="connsiteX4" fmla="*/ 0 w 4689188"/>
                <a:gd name="connsiteY4" fmla="*/ 4009082 h 4009082"/>
                <a:gd name="connsiteX0" fmla="*/ 0 w 4689188"/>
                <a:gd name="connsiteY0" fmla="*/ 4009082 h 4009082"/>
                <a:gd name="connsiteX1" fmla="*/ 1949336 w 4689188"/>
                <a:gd name="connsiteY1" fmla="*/ 0 h 4009082"/>
                <a:gd name="connsiteX2" fmla="*/ 2739852 w 4689188"/>
                <a:gd name="connsiteY2" fmla="*/ 0 h 4009082"/>
                <a:gd name="connsiteX3" fmla="*/ 4689188 w 4689188"/>
                <a:gd name="connsiteY3" fmla="*/ 4009082 h 4009082"/>
                <a:gd name="connsiteX4" fmla="*/ 0 w 4689188"/>
                <a:gd name="connsiteY4" fmla="*/ 4009082 h 4009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88" h="4009082">
                  <a:moveTo>
                    <a:pt x="0" y="4009082"/>
                  </a:moveTo>
                  <a:cubicBezTo>
                    <a:pt x="1139636" y="2792464"/>
                    <a:pt x="1756757" y="1423446"/>
                    <a:pt x="1949336" y="0"/>
                  </a:cubicBezTo>
                  <a:lnTo>
                    <a:pt x="2739852" y="0"/>
                  </a:lnTo>
                  <a:cubicBezTo>
                    <a:pt x="2910660" y="1434332"/>
                    <a:pt x="3549552" y="2890435"/>
                    <a:pt x="4689188" y="4009082"/>
                  </a:cubicBezTo>
                  <a:lnTo>
                    <a:pt x="0" y="4009082"/>
                  </a:lnTo>
                  <a:close/>
                </a:path>
              </a:pathLst>
            </a:custGeom>
            <a:gradFill>
              <a:gsLst>
                <a:gs pos="18000">
                  <a:schemeClr val="bg1">
                    <a:lumMod val="60000"/>
                    <a:lumOff val="40000"/>
                  </a:schemeClr>
                </a:gs>
                <a:gs pos="0">
                  <a:schemeClr val="accent5">
                    <a:alpha val="0"/>
                  </a:schemeClr>
                </a:gs>
                <a:gs pos="100000">
                  <a:schemeClr val="accent5">
                    <a:lumMod val="50000"/>
                    <a:alpha val="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466" tIns="34234" rIns="68466" bIns="34234"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909264">
                <a:lnSpc>
                  <a:spcPct val="90000"/>
                </a:lnSpc>
                <a:spcBef>
                  <a:spcPts val="1200"/>
                </a:spcBef>
              </a:pPr>
              <a:endParaRPr lang="en-US" dirty="0">
                <a:solidFill>
                  <a:srgbClr val="8E909E"/>
                </a:solidFill>
                <a:latin typeface="Arial"/>
              </a:endParaRPr>
            </a:p>
          </p:txBody>
        </p:sp>
        <p:sp>
          <p:nvSpPr>
            <p:cNvPr id="12" name="Rectangle 11"/>
            <p:cNvSpPr/>
            <p:nvPr/>
          </p:nvSpPr>
          <p:spPr>
            <a:xfrm rot="10800000" flipH="1">
              <a:off x="5369733" y="1024295"/>
              <a:ext cx="232751" cy="3606703"/>
            </a:xfrm>
            <a:prstGeom prst="rect">
              <a:avLst/>
            </a:prstGeom>
            <a:gradFill>
              <a:gsLst>
                <a:gs pos="0">
                  <a:schemeClr val="bg1">
                    <a:lumMod val="60000"/>
                    <a:lumOff val="40000"/>
                  </a:schemeClr>
                </a:gs>
                <a:gs pos="100000">
                  <a:schemeClr val="tx1">
                    <a:lumMod val="20000"/>
                    <a:lumOff val="80000"/>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466" tIns="34234" rIns="68466" bIns="34234"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909264"/>
              <a:endParaRPr lang="en-US" dirty="0">
                <a:solidFill>
                  <a:srgbClr val="8E909E"/>
                </a:solidFill>
                <a:latin typeface="Arial"/>
              </a:endParaRPr>
            </a:p>
          </p:txBody>
        </p:sp>
        <p:sp>
          <p:nvSpPr>
            <p:cNvPr id="13" name="Text Placeholder 3"/>
            <p:cNvSpPr txBox="1">
              <a:spLocks/>
            </p:cNvSpPr>
            <p:nvPr/>
          </p:nvSpPr>
          <p:spPr>
            <a:xfrm>
              <a:off x="5589588" y="1240718"/>
              <a:ext cx="3224212" cy="3316136"/>
            </a:xfrm>
            <a:prstGeom prst="rect">
              <a:avLst/>
            </a:prstGeom>
          </p:spPr>
          <p:txBody>
            <a:bodyPr lIns="68439" tIns="34220" rIns="68439" bIns="34220">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marL="303147" lvl="1" indent="-303147">
                <a:lnSpc>
                  <a:spcPct val="120000"/>
                </a:lnSpc>
                <a:spcBef>
                  <a:spcPts val="1440"/>
                </a:spcBef>
                <a:buClrTx/>
                <a:buSzPct val="90000"/>
                <a:buFont typeface="Arial" pitchFamily="34" charset="0"/>
                <a:buChar char="►"/>
              </a:pPr>
              <a:r>
                <a:rPr dirty="0">
                  <a:solidFill>
                    <a:srgbClr val="FFFFFF"/>
                  </a:solidFill>
                  <a:latin typeface="Calibri"/>
                  <a:cs typeface="Calibri"/>
                </a:rPr>
                <a:t>World’s most widely deployed, enterprise-class ASA </a:t>
              </a:r>
              <a:r>
                <a:rPr dirty="0" err="1">
                  <a:solidFill>
                    <a:srgbClr val="FFFFFF"/>
                  </a:solidFill>
                  <a:latin typeface="Calibri"/>
                  <a:cs typeface="Calibri"/>
                </a:rPr>
                <a:t>stateful</a:t>
              </a:r>
              <a:r>
                <a:rPr dirty="0">
                  <a:solidFill>
                    <a:srgbClr val="FFFFFF"/>
                  </a:solidFill>
                  <a:latin typeface="Calibri"/>
                  <a:cs typeface="Calibri"/>
                </a:rPr>
                <a:t> firewall </a:t>
              </a:r>
            </a:p>
            <a:p>
              <a:pPr marL="303147" lvl="1" indent="-303147">
                <a:lnSpc>
                  <a:spcPct val="120000"/>
                </a:lnSpc>
                <a:spcBef>
                  <a:spcPts val="1440"/>
                </a:spcBef>
                <a:buClrTx/>
                <a:buSzPct val="90000"/>
                <a:buFont typeface="Arial" pitchFamily="34" charset="0"/>
                <a:buChar char="►"/>
              </a:pPr>
              <a:r>
                <a:rPr dirty="0">
                  <a:solidFill>
                    <a:srgbClr val="FFFFFF"/>
                  </a:solidFill>
                  <a:latin typeface="Calibri"/>
                  <a:cs typeface="Calibri"/>
                </a:rPr>
                <a:t>Granular Cisco</a:t>
              </a:r>
              <a:r>
                <a:rPr baseline="30000" dirty="0">
                  <a:solidFill>
                    <a:srgbClr val="FFFFFF"/>
                  </a:solidFill>
                  <a:latin typeface="Calibri"/>
                  <a:cs typeface="Calibri"/>
                </a:rPr>
                <a:t>®</a:t>
              </a:r>
              <a:r>
                <a:rPr dirty="0">
                  <a:solidFill>
                    <a:srgbClr val="FFFFFF"/>
                  </a:solidFill>
                  <a:latin typeface="Calibri"/>
                  <a:cs typeface="Calibri"/>
                </a:rPr>
                <a:t> Application Visibility and Control (AVC) </a:t>
              </a:r>
            </a:p>
            <a:p>
              <a:pPr marL="303147" lvl="1" indent="-303147">
                <a:lnSpc>
                  <a:spcPct val="120000"/>
                </a:lnSpc>
                <a:spcBef>
                  <a:spcPts val="1440"/>
                </a:spcBef>
                <a:buClrTx/>
                <a:buSzPct val="90000"/>
                <a:buFont typeface="Arial" pitchFamily="34" charset="0"/>
                <a:buChar char="►"/>
              </a:pPr>
              <a:r>
                <a:rPr dirty="0">
                  <a:solidFill>
                    <a:srgbClr val="FFFFFF"/>
                  </a:solidFill>
                  <a:latin typeface="Calibri"/>
                  <a:cs typeface="Calibri"/>
                </a:rPr>
                <a:t>Industry-leading </a:t>
              </a:r>
              <a:r>
                <a:rPr dirty="0" err="1">
                  <a:solidFill>
                    <a:srgbClr val="FFFFFF"/>
                  </a:solidFill>
                  <a:latin typeface="Calibri"/>
                  <a:cs typeface="Calibri"/>
                </a:rPr>
                <a:t>FirePOWER</a:t>
              </a:r>
              <a:r>
                <a:rPr dirty="0">
                  <a:solidFill>
                    <a:srgbClr val="FFFFFF"/>
                  </a:solidFill>
                  <a:latin typeface="Calibri"/>
                  <a:cs typeface="Calibri"/>
                </a:rPr>
                <a:t> </a:t>
              </a:r>
              <a:br>
                <a:rPr dirty="0">
                  <a:solidFill>
                    <a:srgbClr val="FFFFFF"/>
                  </a:solidFill>
                  <a:latin typeface="Calibri"/>
                  <a:cs typeface="Calibri"/>
                </a:rPr>
              </a:br>
              <a:r>
                <a:rPr dirty="0">
                  <a:solidFill>
                    <a:srgbClr val="FFFFFF"/>
                  </a:solidFill>
                  <a:latin typeface="Calibri"/>
                  <a:cs typeface="Calibri"/>
                </a:rPr>
                <a:t>next-generation IPS (NGIPS)  </a:t>
              </a:r>
            </a:p>
            <a:p>
              <a:pPr marL="303147" lvl="1" indent="-303147">
                <a:lnSpc>
                  <a:spcPct val="120000"/>
                </a:lnSpc>
                <a:spcBef>
                  <a:spcPts val="1440"/>
                </a:spcBef>
                <a:buClrTx/>
                <a:buSzPct val="90000"/>
                <a:buFont typeface="Arial" pitchFamily="34" charset="0"/>
                <a:buChar char="►"/>
              </a:pPr>
              <a:r>
                <a:rPr dirty="0">
                  <a:solidFill>
                    <a:srgbClr val="FFFFFF"/>
                  </a:solidFill>
                  <a:latin typeface="Calibri"/>
                  <a:cs typeface="Calibri"/>
                </a:rPr>
                <a:t>Reputation- and category-based URL filtering</a:t>
              </a:r>
            </a:p>
            <a:p>
              <a:pPr marL="303147" lvl="1" indent="-303147">
                <a:lnSpc>
                  <a:spcPct val="120000"/>
                </a:lnSpc>
                <a:spcBef>
                  <a:spcPts val="1440"/>
                </a:spcBef>
                <a:buClrTx/>
                <a:buSzPct val="90000"/>
                <a:buFont typeface="Arial" pitchFamily="34" charset="0"/>
                <a:buChar char="►"/>
              </a:pPr>
              <a:r>
                <a:rPr dirty="0">
                  <a:solidFill>
                    <a:srgbClr val="FFFFFF"/>
                  </a:solidFill>
                  <a:latin typeface="Calibri"/>
                  <a:cs typeface="Calibri"/>
                </a:rPr>
                <a:t>Advanced malware protection</a:t>
              </a:r>
            </a:p>
          </p:txBody>
        </p:sp>
        <p:cxnSp>
          <p:nvCxnSpPr>
            <p:cNvPr id="14" name="Straight Connector 13"/>
            <p:cNvCxnSpPr/>
            <p:nvPr/>
          </p:nvCxnSpPr>
          <p:spPr>
            <a:xfrm rot="16200000" flipH="1">
              <a:off x="7195245" y="885413"/>
              <a:ext cx="0" cy="2493252"/>
            </a:xfrm>
            <a:prstGeom prst="line">
              <a:avLst/>
            </a:prstGeom>
            <a:ln w="19050">
              <a:gradFill>
                <a:gsLst>
                  <a:gs pos="0">
                    <a:schemeClr val="accent1">
                      <a:tint val="66000"/>
                      <a:satMod val="160000"/>
                      <a:alpha val="0"/>
                    </a:schemeClr>
                  </a:gs>
                  <a:gs pos="50000">
                    <a:schemeClr val="accent1">
                      <a:lumMod val="60000"/>
                      <a:lumOff val="40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7195245" y="1542668"/>
              <a:ext cx="0" cy="2493252"/>
            </a:xfrm>
            <a:prstGeom prst="line">
              <a:avLst/>
            </a:prstGeom>
            <a:ln w="19050">
              <a:gradFill>
                <a:gsLst>
                  <a:gs pos="0">
                    <a:schemeClr val="accent1">
                      <a:tint val="66000"/>
                      <a:satMod val="160000"/>
                      <a:alpha val="0"/>
                    </a:schemeClr>
                  </a:gs>
                  <a:gs pos="50000">
                    <a:schemeClr val="accent1">
                      <a:lumMod val="60000"/>
                      <a:lumOff val="40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7195245" y="2218954"/>
              <a:ext cx="0" cy="2493252"/>
            </a:xfrm>
            <a:prstGeom prst="line">
              <a:avLst/>
            </a:prstGeom>
            <a:ln w="19050">
              <a:gradFill>
                <a:gsLst>
                  <a:gs pos="0">
                    <a:schemeClr val="accent1">
                      <a:tint val="66000"/>
                      <a:satMod val="160000"/>
                      <a:alpha val="0"/>
                    </a:schemeClr>
                  </a:gs>
                  <a:gs pos="50000">
                    <a:schemeClr val="accent1">
                      <a:lumMod val="60000"/>
                      <a:lumOff val="40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7195245" y="2840807"/>
              <a:ext cx="0" cy="2493252"/>
            </a:xfrm>
            <a:prstGeom prst="line">
              <a:avLst/>
            </a:prstGeom>
            <a:ln w="19050">
              <a:gradFill>
                <a:gsLst>
                  <a:gs pos="0">
                    <a:schemeClr val="accent1">
                      <a:tint val="66000"/>
                      <a:satMod val="160000"/>
                      <a:alpha val="0"/>
                    </a:schemeClr>
                  </a:gs>
                  <a:gs pos="50000">
                    <a:schemeClr val="accent1">
                      <a:lumMod val="60000"/>
                      <a:lumOff val="40000"/>
                    </a:schemeClr>
                  </a:gs>
                  <a:gs pos="100000">
                    <a:schemeClr val="accent1">
                      <a:tint val="23500"/>
                      <a:satMod val="160000"/>
                      <a:alpha val="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49580" y="3403604"/>
              <a:ext cx="4884420" cy="370059"/>
            </a:xfrm>
            <a:prstGeom prst="roundRect">
              <a:avLst/>
            </a:prstGeom>
            <a:gradFill>
              <a:gsLst>
                <a:gs pos="0">
                  <a:schemeClr val="bg1">
                    <a:lumMod val="40000"/>
                    <a:lumOff val="60000"/>
                  </a:schemeClr>
                </a:gs>
                <a:gs pos="100000">
                  <a:schemeClr val="bg1">
                    <a:lumMod val="60000"/>
                    <a:lumOff val="40000"/>
                  </a:schemeClr>
                </a:gs>
              </a:gsLst>
              <a:lin ang="0" scaled="1"/>
            </a:gradFill>
            <a:ln>
              <a:noFill/>
            </a:ln>
            <a:effectLst/>
            <a:scene3d>
              <a:camera prst="perspectiveRelaxed" fov="7200000"/>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248" tIns="45624" rIns="91248" bIns="45624"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909264"/>
              <a:endParaRPr lang="en-US" dirty="0">
                <a:solidFill>
                  <a:srgbClr val="8E909E"/>
                </a:solidFill>
                <a:latin typeface="Arial"/>
              </a:endParaRPr>
            </a:p>
          </p:txBody>
        </p:sp>
        <p:sp>
          <p:nvSpPr>
            <p:cNvPr id="19" name="Rectangle 18"/>
            <p:cNvSpPr/>
            <p:nvPr/>
          </p:nvSpPr>
          <p:spPr>
            <a:xfrm>
              <a:off x="363539" y="3715880"/>
              <a:ext cx="5072455" cy="227487"/>
            </a:xfrm>
            <a:prstGeom prst="rect">
              <a:avLst/>
            </a:prstGeom>
            <a:solidFill>
              <a:schemeClr val="bg1">
                <a:lumMod val="50000"/>
              </a:schemeClr>
            </a:solidFill>
            <a:ln w="25400" cap="flat" cmpd="sng" algn="ctr">
              <a:noFill/>
              <a:prstDash val="solid"/>
            </a:ln>
            <a:effectLst/>
          </p:spPr>
          <p:txBody>
            <a:bodyPr lIns="91248" tIns="45624" rIns="91248" bIns="45624" rtlCol="0" anchor="ct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682130">
                <a:defRPr/>
              </a:pPr>
              <a:r>
                <a:rPr lang="en-US" sz="1500" b="1" kern="0" dirty="0">
                  <a:solidFill>
                    <a:srgbClr val="FFFFFF"/>
                  </a:solidFill>
                  <a:latin typeface="Arial"/>
                </a:rPr>
                <a:t>Cisco ASA</a:t>
              </a:r>
            </a:p>
          </p:txBody>
        </p:sp>
        <p:sp>
          <p:nvSpPr>
            <p:cNvPr id="20" name="Rectangle 19"/>
            <p:cNvSpPr/>
            <p:nvPr/>
          </p:nvSpPr>
          <p:spPr>
            <a:xfrm>
              <a:off x="628551" y="3412472"/>
              <a:ext cx="4547507" cy="240141"/>
            </a:xfrm>
            <a:prstGeom prst="rect">
              <a:avLst/>
            </a:prstGeom>
            <a:gradFill flip="none" rotWithShape="1">
              <a:gsLst>
                <a:gs pos="0">
                  <a:srgbClr val="000000">
                    <a:alpha val="67000"/>
                  </a:srgbClr>
                </a:gs>
                <a:gs pos="100000">
                  <a:srgbClr val="E1F6FF">
                    <a:alpha val="0"/>
                  </a:srgbClr>
                </a:gs>
              </a:gsLst>
              <a:path path="shape">
                <a:fillToRect l="50000" t="50000" r="50000" b="50000"/>
              </a:path>
              <a:tileRect/>
            </a:gradFill>
            <a:ln w="25400" cap="flat" cmpd="sng" algn="ctr">
              <a:noFill/>
              <a:prstDash val="solid"/>
            </a:ln>
            <a:effectLst/>
          </p:spPr>
          <p:txBody>
            <a:bodyPr lIns="91248" tIns="45624" rIns="91248" bIns="45624" rtlCol="0" anchor="ct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909302">
                <a:defRPr/>
              </a:pPr>
              <a:endParaRPr lang="en-US" sz="1600" kern="0" dirty="0">
                <a:solidFill>
                  <a:srgbClr val="FFFFFF"/>
                </a:solidFill>
                <a:latin typeface="Arial"/>
              </a:endParaRPr>
            </a:p>
          </p:txBody>
        </p:sp>
        <p:grpSp>
          <p:nvGrpSpPr>
            <p:cNvPr id="21" name="Group 20"/>
            <p:cNvGrpSpPr/>
            <p:nvPr/>
          </p:nvGrpSpPr>
          <p:grpSpPr>
            <a:xfrm>
              <a:off x="377115" y="1538042"/>
              <a:ext cx="5041354" cy="1960812"/>
              <a:chOff x="377114" y="1639636"/>
              <a:chExt cx="5041354" cy="1960812"/>
            </a:xfrm>
          </p:grpSpPr>
          <p:sp>
            <p:nvSpPr>
              <p:cNvPr id="22" name="Rectangle 21"/>
              <p:cNvSpPr/>
              <p:nvPr/>
            </p:nvSpPr>
            <p:spPr>
              <a:xfrm>
                <a:off x="386136" y="1648671"/>
                <a:ext cx="5032332" cy="1951777"/>
              </a:xfrm>
              <a:prstGeom prst="rect">
                <a:avLst/>
              </a:prstGeom>
              <a:gradFill flip="none" rotWithShape="1">
                <a:gsLst>
                  <a:gs pos="0">
                    <a:schemeClr val="bg1">
                      <a:lumMod val="75000"/>
                      <a:alpha val="50000"/>
                    </a:schemeClr>
                  </a:gs>
                  <a:gs pos="100000">
                    <a:srgbClr val="000000">
                      <a:alpha val="50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682042"/>
                <a:endParaRPr lang="en-US" sz="1200" dirty="0">
                  <a:solidFill>
                    <a:srgbClr val="8E909E"/>
                  </a:solidFill>
                  <a:latin typeface="CiscoSansTT"/>
                  <a:cs typeface="CiscoSansTT"/>
                </a:endParaRPr>
              </a:p>
            </p:txBody>
          </p:sp>
          <p:sp>
            <p:nvSpPr>
              <p:cNvPr id="23" name="Rectangle 22"/>
              <p:cNvSpPr/>
              <p:nvPr/>
            </p:nvSpPr>
            <p:spPr>
              <a:xfrm>
                <a:off x="4415111" y="2731707"/>
                <a:ext cx="912697" cy="815734"/>
              </a:xfrm>
              <a:prstGeom prst="rect">
                <a:avLst/>
              </a:prstGeom>
              <a:solidFill>
                <a:schemeClr val="accent1">
                  <a:lumMod val="50000"/>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682042"/>
                <a:endParaRPr lang="en-US" sz="1200" dirty="0">
                  <a:solidFill>
                    <a:srgbClr val="8E909E"/>
                  </a:solidFill>
                  <a:latin typeface="CiscoSansTT"/>
                  <a:cs typeface="CiscoSansTT"/>
                </a:endParaRPr>
              </a:p>
            </p:txBody>
          </p:sp>
          <p:sp>
            <p:nvSpPr>
              <p:cNvPr id="24" name="TextBox 6"/>
              <p:cNvSpPr txBox="1"/>
              <p:nvPr/>
            </p:nvSpPr>
            <p:spPr>
              <a:xfrm>
                <a:off x="4336246" y="3219062"/>
                <a:ext cx="1073409" cy="323165"/>
              </a:xfrm>
              <a:prstGeom prst="rect">
                <a:avLst/>
              </a:prstGeom>
              <a:noFill/>
            </p:spPr>
            <p:txBody>
              <a:bodyPr wrap="square" rtlCol="0">
                <a:sp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682042"/>
                <a:r>
                  <a:rPr lang="en-US" sz="1100" dirty="0">
                    <a:solidFill>
                      <a:srgbClr val="FFFFFF"/>
                    </a:solidFill>
                    <a:latin typeface="Arial"/>
                  </a:rPr>
                  <a:t>Identity-Policy Control &amp; VPN</a:t>
                </a:r>
              </a:p>
            </p:txBody>
          </p:sp>
          <p:sp>
            <p:nvSpPr>
              <p:cNvPr id="25" name="Oval 24"/>
              <p:cNvSpPr/>
              <p:nvPr/>
            </p:nvSpPr>
            <p:spPr>
              <a:xfrm>
                <a:off x="1980033" y="1953965"/>
                <a:ext cx="1880350" cy="1557064"/>
              </a:xfrm>
              <a:prstGeom prst="ellipse">
                <a:avLst/>
              </a:prstGeom>
              <a:gradFill flip="none" rotWithShape="1">
                <a:gsLst>
                  <a:gs pos="0">
                    <a:schemeClr val="tx2">
                      <a:lumMod val="50000"/>
                      <a:alpha val="85000"/>
                    </a:schemeClr>
                  </a:gs>
                  <a:gs pos="100000">
                    <a:schemeClr val="bg1"/>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682042"/>
                <a:endParaRPr lang="en-US" sz="1200" dirty="0">
                  <a:solidFill>
                    <a:srgbClr val="8E909E"/>
                  </a:solidFill>
                  <a:latin typeface="Arial"/>
                </a:endParaRPr>
              </a:p>
            </p:txBody>
          </p:sp>
          <p:sp>
            <p:nvSpPr>
              <p:cNvPr id="26" name="Rectangle 25"/>
              <p:cNvSpPr/>
              <p:nvPr/>
            </p:nvSpPr>
            <p:spPr>
              <a:xfrm>
                <a:off x="4410784" y="1888668"/>
                <a:ext cx="917025" cy="804280"/>
              </a:xfrm>
              <a:prstGeom prst="rect">
                <a:avLst/>
              </a:prstGeom>
              <a:solidFill>
                <a:schemeClr val="accent1">
                  <a:lumMod val="50000"/>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682042"/>
                <a:endParaRPr lang="en-US" sz="1200" dirty="0">
                  <a:solidFill>
                    <a:srgbClr val="8E909E"/>
                  </a:solidFill>
                  <a:latin typeface="CiscoSansTT"/>
                  <a:cs typeface="CiscoSansTT"/>
                </a:endParaRPr>
              </a:p>
            </p:txBody>
          </p:sp>
          <p:sp>
            <p:nvSpPr>
              <p:cNvPr id="27" name="TextBox 10"/>
              <p:cNvSpPr txBox="1"/>
              <p:nvPr/>
            </p:nvSpPr>
            <p:spPr>
              <a:xfrm>
                <a:off x="4319081" y="2384999"/>
                <a:ext cx="1073409" cy="269315"/>
              </a:xfrm>
              <a:prstGeom prst="rect">
                <a:avLst/>
              </a:prstGeom>
              <a:noFill/>
            </p:spPr>
            <p:txBody>
              <a:bodyPr wrap="square" lIns="68589" tIns="34295" rIns="68589" bIns="34295" rtlCol="0">
                <a:sp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682042"/>
                <a:r>
                  <a:rPr lang="en-US" sz="1100" dirty="0">
                    <a:solidFill>
                      <a:srgbClr val="FFFFFF"/>
                    </a:solidFill>
                    <a:latin typeface="Arial"/>
                  </a:rPr>
                  <a:t>URL Filtering</a:t>
                </a:r>
              </a:p>
              <a:p>
                <a:pPr algn="ctr" defTabSz="682042"/>
                <a:r>
                  <a:rPr lang="en-US" sz="700" dirty="0">
                    <a:solidFill>
                      <a:srgbClr val="FFFFFF"/>
                    </a:solidFill>
                    <a:latin typeface="Arial"/>
                  </a:rPr>
                  <a:t>(Subscription)</a:t>
                </a:r>
              </a:p>
            </p:txBody>
          </p:sp>
          <p:sp>
            <p:nvSpPr>
              <p:cNvPr id="28" name="Rectangle 27"/>
              <p:cNvSpPr/>
              <p:nvPr/>
            </p:nvSpPr>
            <p:spPr>
              <a:xfrm>
                <a:off x="2435980" y="1888669"/>
                <a:ext cx="954372" cy="1655773"/>
              </a:xfrm>
              <a:prstGeom prst="rect">
                <a:avLst/>
              </a:prstGeom>
              <a:solidFill>
                <a:schemeClr val="accent1">
                  <a:lumMod val="50000"/>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682042"/>
                <a:endParaRPr lang="en-US" sz="1200" dirty="0">
                  <a:solidFill>
                    <a:srgbClr val="8E909E"/>
                  </a:solidFill>
                  <a:latin typeface="CiscoSansTT"/>
                  <a:cs typeface="CiscoSansTT"/>
                </a:endParaRPr>
              </a:p>
            </p:txBody>
          </p:sp>
          <p:sp>
            <p:nvSpPr>
              <p:cNvPr id="29" name="TextBox 12"/>
              <p:cNvSpPr txBox="1"/>
              <p:nvPr/>
            </p:nvSpPr>
            <p:spPr>
              <a:xfrm>
                <a:off x="2435980" y="2538223"/>
                <a:ext cx="989504" cy="438592"/>
              </a:xfrm>
              <a:prstGeom prst="rect">
                <a:avLst/>
              </a:prstGeom>
              <a:noFill/>
            </p:spPr>
            <p:txBody>
              <a:bodyPr wrap="square" lIns="68589" tIns="34295" rIns="68589" bIns="34295" rtlCol="0">
                <a:sp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682042"/>
                <a:r>
                  <a:rPr lang="en-US" sz="1100" dirty="0">
                    <a:solidFill>
                      <a:srgbClr val="FFFFFF"/>
                    </a:solidFill>
                    <a:latin typeface="Arial"/>
                  </a:rPr>
                  <a:t>FireSIGHT</a:t>
                </a:r>
              </a:p>
              <a:p>
                <a:pPr algn="ctr" defTabSz="682042"/>
                <a:r>
                  <a:rPr lang="en-US" sz="1100" dirty="0">
                    <a:solidFill>
                      <a:srgbClr val="FFFFFF"/>
                    </a:solidFill>
                    <a:latin typeface="Arial"/>
                  </a:rPr>
                  <a:t>Analytics &amp; Automation</a:t>
                </a:r>
              </a:p>
            </p:txBody>
          </p:sp>
          <p:sp>
            <p:nvSpPr>
              <p:cNvPr id="30" name="Rectangle 29"/>
              <p:cNvSpPr/>
              <p:nvPr/>
            </p:nvSpPr>
            <p:spPr>
              <a:xfrm>
                <a:off x="3452389" y="1888668"/>
                <a:ext cx="919953" cy="804280"/>
              </a:xfrm>
              <a:prstGeom prst="rect">
                <a:avLst/>
              </a:prstGeom>
              <a:solidFill>
                <a:schemeClr val="accent1">
                  <a:lumMod val="50000"/>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682042"/>
                <a:endParaRPr lang="en-US" sz="1200" dirty="0">
                  <a:solidFill>
                    <a:srgbClr val="8E909E"/>
                  </a:solidFill>
                  <a:latin typeface="CiscoSansTT"/>
                  <a:cs typeface="CiscoSansTT"/>
                </a:endParaRPr>
              </a:p>
            </p:txBody>
          </p:sp>
          <p:sp>
            <p:nvSpPr>
              <p:cNvPr id="31" name="TextBox 16"/>
              <p:cNvSpPr txBox="1"/>
              <p:nvPr/>
            </p:nvSpPr>
            <p:spPr>
              <a:xfrm>
                <a:off x="3429767" y="2158684"/>
                <a:ext cx="959378" cy="538609"/>
              </a:xfrm>
              <a:prstGeom prst="rect">
                <a:avLst/>
              </a:prstGeom>
              <a:noFill/>
            </p:spPr>
            <p:txBody>
              <a:bodyPr wrap="square" rtlCol="0">
                <a:sp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682042"/>
                <a:r>
                  <a:rPr lang="en-US" sz="1100" dirty="0">
                    <a:solidFill>
                      <a:srgbClr val="FFFFFF"/>
                    </a:solidFill>
                    <a:latin typeface="Arial"/>
                  </a:rPr>
                  <a:t>Advanced Malware Protection</a:t>
                </a:r>
              </a:p>
              <a:p>
                <a:pPr algn="ctr" defTabSz="682042"/>
                <a:r>
                  <a:rPr lang="en-US" sz="700" dirty="0">
                    <a:solidFill>
                      <a:srgbClr val="FFFFFF"/>
                    </a:solidFill>
                    <a:latin typeface="Arial"/>
                  </a:rPr>
                  <a:t>(Subscription)</a:t>
                </a:r>
              </a:p>
            </p:txBody>
          </p:sp>
          <p:sp>
            <p:nvSpPr>
              <p:cNvPr id="32" name="Freeform 31"/>
              <p:cNvSpPr>
                <a:spLocks noChangeAspect="1" noEditPoints="1"/>
              </p:cNvSpPr>
              <p:nvPr/>
            </p:nvSpPr>
            <p:spPr bwMode="auto">
              <a:xfrm>
                <a:off x="3607191" y="1939786"/>
                <a:ext cx="601717" cy="232039"/>
              </a:xfrm>
              <a:custGeom>
                <a:avLst/>
                <a:gdLst>
                  <a:gd name="T0" fmla="*/ 4420 w 5953"/>
                  <a:gd name="T1" fmla="*/ 372 h 2214"/>
                  <a:gd name="T2" fmla="*/ 3947 w 5953"/>
                  <a:gd name="T3" fmla="*/ 585 h 2214"/>
                  <a:gd name="T4" fmla="*/ 3540 w 5953"/>
                  <a:gd name="T5" fmla="*/ 852 h 2214"/>
                  <a:gd name="T6" fmla="*/ 3279 w 5953"/>
                  <a:gd name="T7" fmla="*/ 1058 h 2214"/>
                  <a:gd name="T8" fmla="*/ 3237 w 5953"/>
                  <a:gd name="T9" fmla="*/ 1120 h 2214"/>
                  <a:gd name="T10" fmla="*/ 3434 w 5953"/>
                  <a:gd name="T11" fmla="*/ 1282 h 2214"/>
                  <a:gd name="T12" fmla="*/ 3800 w 5953"/>
                  <a:gd name="T13" fmla="*/ 1540 h 2214"/>
                  <a:gd name="T14" fmla="*/ 4259 w 5953"/>
                  <a:gd name="T15" fmla="*/ 1784 h 2214"/>
                  <a:gd name="T16" fmla="*/ 4738 w 5953"/>
                  <a:gd name="T17" fmla="*/ 1902 h 2214"/>
                  <a:gd name="T18" fmla="*/ 5243 w 5953"/>
                  <a:gd name="T19" fmla="*/ 1813 h 2214"/>
                  <a:gd name="T20" fmla="*/ 5541 w 5953"/>
                  <a:gd name="T21" fmla="*/ 1566 h 2214"/>
                  <a:gd name="T22" fmla="*/ 5671 w 5953"/>
                  <a:gd name="T23" fmla="*/ 1255 h 2214"/>
                  <a:gd name="T24" fmla="*/ 5671 w 5953"/>
                  <a:gd name="T25" fmla="*/ 959 h 2214"/>
                  <a:gd name="T26" fmla="*/ 5541 w 5953"/>
                  <a:gd name="T27" fmla="*/ 650 h 2214"/>
                  <a:gd name="T28" fmla="*/ 5243 w 5953"/>
                  <a:gd name="T29" fmla="*/ 401 h 2214"/>
                  <a:gd name="T30" fmla="*/ 1114 w 5953"/>
                  <a:gd name="T31" fmla="*/ 312 h 2214"/>
                  <a:gd name="T32" fmla="*/ 646 w 5953"/>
                  <a:gd name="T33" fmla="*/ 435 h 2214"/>
                  <a:gd name="T34" fmla="*/ 381 w 5953"/>
                  <a:gd name="T35" fmla="*/ 699 h 2214"/>
                  <a:gd name="T36" fmla="*/ 274 w 5953"/>
                  <a:gd name="T37" fmla="*/ 1009 h 2214"/>
                  <a:gd name="T38" fmla="*/ 294 w 5953"/>
                  <a:gd name="T39" fmla="*/ 1307 h 2214"/>
                  <a:gd name="T40" fmla="*/ 450 w 5953"/>
                  <a:gd name="T41" fmla="*/ 1613 h 2214"/>
                  <a:gd name="T42" fmla="*/ 778 w 5953"/>
                  <a:gd name="T43" fmla="*/ 1842 h 2214"/>
                  <a:gd name="T44" fmla="*/ 1293 w 5953"/>
                  <a:gd name="T45" fmla="*/ 1896 h 2214"/>
                  <a:gd name="T46" fmla="*/ 1773 w 5953"/>
                  <a:gd name="T47" fmla="*/ 1750 h 2214"/>
                  <a:gd name="T48" fmla="*/ 2223 w 5953"/>
                  <a:gd name="T49" fmla="*/ 1495 h 2214"/>
                  <a:gd name="T50" fmla="*/ 2566 w 5953"/>
                  <a:gd name="T51" fmla="*/ 1244 h 2214"/>
                  <a:gd name="T52" fmla="*/ 2726 w 5953"/>
                  <a:gd name="T53" fmla="*/ 1111 h 2214"/>
                  <a:gd name="T54" fmla="*/ 2643 w 5953"/>
                  <a:gd name="T55" fmla="*/ 1033 h 2214"/>
                  <a:gd name="T56" fmla="*/ 2353 w 5953"/>
                  <a:gd name="T57" fmla="*/ 809 h 2214"/>
                  <a:gd name="T58" fmla="*/ 1930 w 5953"/>
                  <a:gd name="T59" fmla="*/ 544 h 2214"/>
                  <a:gd name="T60" fmla="*/ 1452 w 5953"/>
                  <a:gd name="T61" fmla="*/ 349 h 2214"/>
                  <a:gd name="T62" fmla="*/ 4940 w 5953"/>
                  <a:gd name="T63" fmla="*/ 5 h 2214"/>
                  <a:gd name="T64" fmla="*/ 5472 w 5953"/>
                  <a:gd name="T65" fmla="*/ 188 h 2214"/>
                  <a:gd name="T66" fmla="*/ 5839 w 5953"/>
                  <a:gd name="T67" fmla="*/ 616 h 2214"/>
                  <a:gd name="T68" fmla="*/ 5951 w 5953"/>
                  <a:gd name="T69" fmla="*/ 1179 h 2214"/>
                  <a:gd name="T70" fmla="*/ 5776 w 5953"/>
                  <a:gd name="T71" fmla="*/ 1712 h 2214"/>
                  <a:gd name="T72" fmla="*/ 5398 w 5953"/>
                  <a:gd name="T73" fmla="*/ 2071 h 2214"/>
                  <a:gd name="T74" fmla="*/ 4833 w 5953"/>
                  <a:gd name="T75" fmla="*/ 2214 h 2214"/>
                  <a:gd name="T76" fmla="*/ 4113 w 5953"/>
                  <a:gd name="T77" fmla="*/ 2061 h 2214"/>
                  <a:gd name="T78" fmla="*/ 3308 w 5953"/>
                  <a:gd name="T79" fmla="*/ 1600 h 2214"/>
                  <a:gd name="T80" fmla="*/ 2645 w 5953"/>
                  <a:gd name="T81" fmla="*/ 1600 h 2214"/>
                  <a:gd name="T82" fmla="*/ 1840 w 5953"/>
                  <a:gd name="T83" fmla="*/ 2061 h 2214"/>
                  <a:gd name="T84" fmla="*/ 1119 w 5953"/>
                  <a:gd name="T85" fmla="*/ 2214 h 2214"/>
                  <a:gd name="T86" fmla="*/ 554 w 5953"/>
                  <a:gd name="T87" fmla="*/ 2071 h 2214"/>
                  <a:gd name="T88" fmla="*/ 177 w 5953"/>
                  <a:gd name="T89" fmla="*/ 1712 h 2214"/>
                  <a:gd name="T90" fmla="*/ 2 w 5953"/>
                  <a:gd name="T91" fmla="*/ 1179 h 2214"/>
                  <a:gd name="T92" fmla="*/ 114 w 5953"/>
                  <a:gd name="T93" fmla="*/ 616 h 2214"/>
                  <a:gd name="T94" fmla="*/ 480 w 5953"/>
                  <a:gd name="T95" fmla="*/ 188 h 2214"/>
                  <a:gd name="T96" fmla="*/ 1013 w 5953"/>
                  <a:gd name="T97" fmla="*/ 5 h 2214"/>
                  <a:gd name="T98" fmla="*/ 1708 w 5953"/>
                  <a:gd name="T99" fmla="*/ 105 h 2214"/>
                  <a:gd name="T100" fmla="*/ 2513 w 5953"/>
                  <a:gd name="T101" fmla="*/ 518 h 2214"/>
                  <a:gd name="T102" fmla="*/ 3181 w 5953"/>
                  <a:gd name="T103" fmla="*/ 715 h 2214"/>
                  <a:gd name="T104" fmla="*/ 3985 w 5953"/>
                  <a:gd name="T105" fmla="*/ 208 h 2214"/>
                  <a:gd name="T106" fmla="*/ 4727 w 5953"/>
                  <a:gd name="T107" fmla="*/ 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3" h="2214">
                    <a:moveTo>
                      <a:pt x="4839" y="312"/>
                    </a:moveTo>
                    <a:lnTo>
                      <a:pt x="4738" y="312"/>
                    </a:lnTo>
                    <a:lnTo>
                      <a:pt x="4660" y="318"/>
                    </a:lnTo>
                    <a:lnTo>
                      <a:pt x="4580" y="330"/>
                    </a:lnTo>
                    <a:lnTo>
                      <a:pt x="4501" y="349"/>
                    </a:lnTo>
                    <a:lnTo>
                      <a:pt x="4420" y="372"/>
                    </a:lnTo>
                    <a:lnTo>
                      <a:pt x="4340" y="399"/>
                    </a:lnTo>
                    <a:lnTo>
                      <a:pt x="4259" y="430"/>
                    </a:lnTo>
                    <a:lnTo>
                      <a:pt x="4180" y="464"/>
                    </a:lnTo>
                    <a:lnTo>
                      <a:pt x="4100" y="502"/>
                    </a:lnTo>
                    <a:lnTo>
                      <a:pt x="4023" y="544"/>
                    </a:lnTo>
                    <a:lnTo>
                      <a:pt x="3947" y="585"/>
                    </a:lnTo>
                    <a:lnTo>
                      <a:pt x="3873" y="628"/>
                    </a:lnTo>
                    <a:lnTo>
                      <a:pt x="3800" y="674"/>
                    </a:lnTo>
                    <a:lnTo>
                      <a:pt x="3730" y="719"/>
                    </a:lnTo>
                    <a:lnTo>
                      <a:pt x="3663" y="764"/>
                    </a:lnTo>
                    <a:lnTo>
                      <a:pt x="3600" y="809"/>
                    </a:lnTo>
                    <a:lnTo>
                      <a:pt x="3540" y="852"/>
                    </a:lnTo>
                    <a:lnTo>
                      <a:pt x="3485" y="894"/>
                    </a:lnTo>
                    <a:lnTo>
                      <a:pt x="3434" y="932"/>
                    </a:lnTo>
                    <a:lnTo>
                      <a:pt x="3387" y="970"/>
                    </a:lnTo>
                    <a:lnTo>
                      <a:pt x="3346" y="1002"/>
                    </a:lnTo>
                    <a:lnTo>
                      <a:pt x="3309" y="1033"/>
                    </a:lnTo>
                    <a:lnTo>
                      <a:pt x="3279" y="1058"/>
                    </a:lnTo>
                    <a:lnTo>
                      <a:pt x="3255" y="1078"/>
                    </a:lnTo>
                    <a:lnTo>
                      <a:pt x="3237" y="1094"/>
                    </a:lnTo>
                    <a:lnTo>
                      <a:pt x="3226" y="1103"/>
                    </a:lnTo>
                    <a:lnTo>
                      <a:pt x="3223" y="1107"/>
                    </a:lnTo>
                    <a:lnTo>
                      <a:pt x="3226" y="1111"/>
                    </a:lnTo>
                    <a:lnTo>
                      <a:pt x="3237" y="1120"/>
                    </a:lnTo>
                    <a:lnTo>
                      <a:pt x="3255" y="1136"/>
                    </a:lnTo>
                    <a:lnTo>
                      <a:pt x="3279" y="1156"/>
                    </a:lnTo>
                    <a:lnTo>
                      <a:pt x="3309" y="1181"/>
                    </a:lnTo>
                    <a:lnTo>
                      <a:pt x="3346" y="1212"/>
                    </a:lnTo>
                    <a:lnTo>
                      <a:pt x="3387" y="1244"/>
                    </a:lnTo>
                    <a:lnTo>
                      <a:pt x="3434" y="1282"/>
                    </a:lnTo>
                    <a:lnTo>
                      <a:pt x="3485" y="1322"/>
                    </a:lnTo>
                    <a:lnTo>
                      <a:pt x="3540" y="1363"/>
                    </a:lnTo>
                    <a:lnTo>
                      <a:pt x="3600" y="1407"/>
                    </a:lnTo>
                    <a:lnTo>
                      <a:pt x="3663" y="1450"/>
                    </a:lnTo>
                    <a:lnTo>
                      <a:pt x="3730" y="1495"/>
                    </a:lnTo>
                    <a:lnTo>
                      <a:pt x="3800" y="1540"/>
                    </a:lnTo>
                    <a:lnTo>
                      <a:pt x="3873" y="1586"/>
                    </a:lnTo>
                    <a:lnTo>
                      <a:pt x="3947" y="1629"/>
                    </a:lnTo>
                    <a:lnTo>
                      <a:pt x="4023" y="1670"/>
                    </a:lnTo>
                    <a:lnTo>
                      <a:pt x="4100" y="1712"/>
                    </a:lnTo>
                    <a:lnTo>
                      <a:pt x="4180" y="1750"/>
                    </a:lnTo>
                    <a:lnTo>
                      <a:pt x="4259" y="1784"/>
                    </a:lnTo>
                    <a:lnTo>
                      <a:pt x="4340" y="1817"/>
                    </a:lnTo>
                    <a:lnTo>
                      <a:pt x="4420" y="1844"/>
                    </a:lnTo>
                    <a:lnTo>
                      <a:pt x="4501" y="1865"/>
                    </a:lnTo>
                    <a:lnTo>
                      <a:pt x="4580" y="1884"/>
                    </a:lnTo>
                    <a:lnTo>
                      <a:pt x="4660" y="1896"/>
                    </a:lnTo>
                    <a:lnTo>
                      <a:pt x="4738" y="1902"/>
                    </a:lnTo>
                    <a:lnTo>
                      <a:pt x="4839" y="1902"/>
                    </a:lnTo>
                    <a:lnTo>
                      <a:pt x="4933" y="1896"/>
                    </a:lnTo>
                    <a:lnTo>
                      <a:pt x="5019" y="1884"/>
                    </a:lnTo>
                    <a:lnTo>
                      <a:pt x="5100" y="1865"/>
                    </a:lnTo>
                    <a:lnTo>
                      <a:pt x="5174" y="1842"/>
                    </a:lnTo>
                    <a:lnTo>
                      <a:pt x="5243" y="1813"/>
                    </a:lnTo>
                    <a:lnTo>
                      <a:pt x="5306" y="1781"/>
                    </a:lnTo>
                    <a:lnTo>
                      <a:pt x="5364" y="1743"/>
                    </a:lnTo>
                    <a:lnTo>
                      <a:pt x="5416" y="1703"/>
                    </a:lnTo>
                    <a:lnTo>
                      <a:pt x="5462" y="1660"/>
                    </a:lnTo>
                    <a:lnTo>
                      <a:pt x="5503" y="1613"/>
                    </a:lnTo>
                    <a:lnTo>
                      <a:pt x="5541" y="1566"/>
                    </a:lnTo>
                    <a:lnTo>
                      <a:pt x="5572" y="1515"/>
                    </a:lnTo>
                    <a:lnTo>
                      <a:pt x="5601" y="1465"/>
                    </a:lnTo>
                    <a:lnTo>
                      <a:pt x="5624" y="1412"/>
                    </a:lnTo>
                    <a:lnTo>
                      <a:pt x="5642" y="1360"/>
                    </a:lnTo>
                    <a:lnTo>
                      <a:pt x="5658" y="1307"/>
                    </a:lnTo>
                    <a:lnTo>
                      <a:pt x="5671" y="1255"/>
                    </a:lnTo>
                    <a:lnTo>
                      <a:pt x="5678" y="1205"/>
                    </a:lnTo>
                    <a:lnTo>
                      <a:pt x="5684" y="1154"/>
                    </a:lnTo>
                    <a:lnTo>
                      <a:pt x="5685" y="1107"/>
                    </a:lnTo>
                    <a:lnTo>
                      <a:pt x="5684" y="1060"/>
                    </a:lnTo>
                    <a:lnTo>
                      <a:pt x="5678" y="1009"/>
                    </a:lnTo>
                    <a:lnTo>
                      <a:pt x="5671" y="959"/>
                    </a:lnTo>
                    <a:lnTo>
                      <a:pt x="5658" y="908"/>
                    </a:lnTo>
                    <a:lnTo>
                      <a:pt x="5642" y="856"/>
                    </a:lnTo>
                    <a:lnTo>
                      <a:pt x="5624" y="804"/>
                    </a:lnTo>
                    <a:lnTo>
                      <a:pt x="5601" y="751"/>
                    </a:lnTo>
                    <a:lnTo>
                      <a:pt x="5572" y="699"/>
                    </a:lnTo>
                    <a:lnTo>
                      <a:pt x="5541" y="650"/>
                    </a:lnTo>
                    <a:lnTo>
                      <a:pt x="5503" y="601"/>
                    </a:lnTo>
                    <a:lnTo>
                      <a:pt x="5462" y="554"/>
                    </a:lnTo>
                    <a:lnTo>
                      <a:pt x="5416" y="511"/>
                    </a:lnTo>
                    <a:lnTo>
                      <a:pt x="5364" y="471"/>
                    </a:lnTo>
                    <a:lnTo>
                      <a:pt x="5306" y="435"/>
                    </a:lnTo>
                    <a:lnTo>
                      <a:pt x="5243" y="401"/>
                    </a:lnTo>
                    <a:lnTo>
                      <a:pt x="5174" y="374"/>
                    </a:lnTo>
                    <a:lnTo>
                      <a:pt x="5100" y="349"/>
                    </a:lnTo>
                    <a:lnTo>
                      <a:pt x="5019" y="330"/>
                    </a:lnTo>
                    <a:lnTo>
                      <a:pt x="4933" y="318"/>
                    </a:lnTo>
                    <a:lnTo>
                      <a:pt x="4839" y="312"/>
                    </a:lnTo>
                    <a:close/>
                    <a:moveTo>
                      <a:pt x="1114" y="312"/>
                    </a:moveTo>
                    <a:lnTo>
                      <a:pt x="1020" y="318"/>
                    </a:lnTo>
                    <a:lnTo>
                      <a:pt x="933" y="330"/>
                    </a:lnTo>
                    <a:lnTo>
                      <a:pt x="852" y="349"/>
                    </a:lnTo>
                    <a:lnTo>
                      <a:pt x="778" y="374"/>
                    </a:lnTo>
                    <a:lnTo>
                      <a:pt x="710" y="401"/>
                    </a:lnTo>
                    <a:lnTo>
                      <a:pt x="646" y="435"/>
                    </a:lnTo>
                    <a:lnTo>
                      <a:pt x="589" y="471"/>
                    </a:lnTo>
                    <a:lnTo>
                      <a:pt x="536" y="511"/>
                    </a:lnTo>
                    <a:lnTo>
                      <a:pt x="491" y="554"/>
                    </a:lnTo>
                    <a:lnTo>
                      <a:pt x="450" y="601"/>
                    </a:lnTo>
                    <a:lnTo>
                      <a:pt x="412" y="650"/>
                    </a:lnTo>
                    <a:lnTo>
                      <a:pt x="381" y="699"/>
                    </a:lnTo>
                    <a:lnTo>
                      <a:pt x="352" y="751"/>
                    </a:lnTo>
                    <a:lnTo>
                      <a:pt x="329" y="804"/>
                    </a:lnTo>
                    <a:lnTo>
                      <a:pt x="311" y="856"/>
                    </a:lnTo>
                    <a:lnTo>
                      <a:pt x="294" y="908"/>
                    </a:lnTo>
                    <a:lnTo>
                      <a:pt x="282" y="959"/>
                    </a:lnTo>
                    <a:lnTo>
                      <a:pt x="274" y="1009"/>
                    </a:lnTo>
                    <a:lnTo>
                      <a:pt x="269" y="1060"/>
                    </a:lnTo>
                    <a:lnTo>
                      <a:pt x="267" y="1107"/>
                    </a:lnTo>
                    <a:lnTo>
                      <a:pt x="269" y="1154"/>
                    </a:lnTo>
                    <a:lnTo>
                      <a:pt x="274" y="1205"/>
                    </a:lnTo>
                    <a:lnTo>
                      <a:pt x="282" y="1255"/>
                    </a:lnTo>
                    <a:lnTo>
                      <a:pt x="294" y="1307"/>
                    </a:lnTo>
                    <a:lnTo>
                      <a:pt x="311" y="1360"/>
                    </a:lnTo>
                    <a:lnTo>
                      <a:pt x="329" y="1412"/>
                    </a:lnTo>
                    <a:lnTo>
                      <a:pt x="352" y="1465"/>
                    </a:lnTo>
                    <a:lnTo>
                      <a:pt x="381" y="1515"/>
                    </a:lnTo>
                    <a:lnTo>
                      <a:pt x="412" y="1566"/>
                    </a:lnTo>
                    <a:lnTo>
                      <a:pt x="450" y="1613"/>
                    </a:lnTo>
                    <a:lnTo>
                      <a:pt x="491" y="1660"/>
                    </a:lnTo>
                    <a:lnTo>
                      <a:pt x="536" y="1703"/>
                    </a:lnTo>
                    <a:lnTo>
                      <a:pt x="589" y="1743"/>
                    </a:lnTo>
                    <a:lnTo>
                      <a:pt x="646" y="1781"/>
                    </a:lnTo>
                    <a:lnTo>
                      <a:pt x="710" y="1813"/>
                    </a:lnTo>
                    <a:lnTo>
                      <a:pt x="778" y="1842"/>
                    </a:lnTo>
                    <a:lnTo>
                      <a:pt x="852" y="1865"/>
                    </a:lnTo>
                    <a:lnTo>
                      <a:pt x="933" y="1884"/>
                    </a:lnTo>
                    <a:lnTo>
                      <a:pt x="1020" y="1896"/>
                    </a:lnTo>
                    <a:lnTo>
                      <a:pt x="1114" y="1902"/>
                    </a:lnTo>
                    <a:lnTo>
                      <a:pt x="1215" y="1902"/>
                    </a:lnTo>
                    <a:lnTo>
                      <a:pt x="1293" y="1896"/>
                    </a:lnTo>
                    <a:lnTo>
                      <a:pt x="1372" y="1884"/>
                    </a:lnTo>
                    <a:lnTo>
                      <a:pt x="1452" y="1865"/>
                    </a:lnTo>
                    <a:lnTo>
                      <a:pt x="1533" y="1844"/>
                    </a:lnTo>
                    <a:lnTo>
                      <a:pt x="1612" y="1817"/>
                    </a:lnTo>
                    <a:lnTo>
                      <a:pt x="1694" y="1784"/>
                    </a:lnTo>
                    <a:lnTo>
                      <a:pt x="1773" y="1750"/>
                    </a:lnTo>
                    <a:lnTo>
                      <a:pt x="1852" y="1712"/>
                    </a:lnTo>
                    <a:lnTo>
                      <a:pt x="1930" y="1670"/>
                    </a:lnTo>
                    <a:lnTo>
                      <a:pt x="2006" y="1629"/>
                    </a:lnTo>
                    <a:lnTo>
                      <a:pt x="2080" y="1586"/>
                    </a:lnTo>
                    <a:lnTo>
                      <a:pt x="2152" y="1540"/>
                    </a:lnTo>
                    <a:lnTo>
                      <a:pt x="2223" y="1495"/>
                    </a:lnTo>
                    <a:lnTo>
                      <a:pt x="2289" y="1450"/>
                    </a:lnTo>
                    <a:lnTo>
                      <a:pt x="2353" y="1407"/>
                    </a:lnTo>
                    <a:lnTo>
                      <a:pt x="2412" y="1363"/>
                    </a:lnTo>
                    <a:lnTo>
                      <a:pt x="2468" y="1322"/>
                    </a:lnTo>
                    <a:lnTo>
                      <a:pt x="2519" y="1282"/>
                    </a:lnTo>
                    <a:lnTo>
                      <a:pt x="2566" y="1244"/>
                    </a:lnTo>
                    <a:lnTo>
                      <a:pt x="2607" y="1212"/>
                    </a:lnTo>
                    <a:lnTo>
                      <a:pt x="2643" y="1181"/>
                    </a:lnTo>
                    <a:lnTo>
                      <a:pt x="2674" y="1156"/>
                    </a:lnTo>
                    <a:lnTo>
                      <a:pt x="2697" y="1136"/>
                    </a:lnTo>
                    <a:lnTo>
                      <a:pt x="2715" y="1120"/>
                    </a:lnTo>
                    <a:lnTo>
                      <a:pt x="2726" y="1111"/>
                    </a:lnTo>
                    <a:lnTo>
                      <a:pt x="2730" y="1107"/>
                    </a:lnTo>
                    <a:lnTo>
                      <a:pt x="2726" y="1103"/>
                    </a:lnTo>
                    <a:lnTo>
                      <a:pt x="2715" y="1094"/>
                    </a:lnTo>
                    <a:lnTo>
                      <a:pt x="2697" y="1078"/>
                    </a:lnTo>
                    <a:lnTo>
                      <a:pt x="2674" y="1058"/>
                    </a:lnTo>
                    <a:lnTo>
                      <a:pt x="2643" y="1033"/>
                    </a:lnTo>
                    <a:lnTo>
                      <a:pt x="2607" y="1002"/>
                    </a:lnTo>
                    <a:lnTo>
                      <a:pt x="2566" y="970"/>
                    </a:lnTo>
                    <a:lnTo>
                      <a:pt x="2519" y="932"/>
                    </a:lnTo>
                    <a:lnTo>
                      <a:pt x="2468" y="894"/>
                    </a:lnTo>
                    <a:lnTo>
                      <a:pt x="2412" y="852"/>
                    </a:lnTo>
                    <a:lnTo>
                      <a:pt x="2353" y="809"/>
                    </a:lnTo>
                    <a:lnTo>
                      <a:pt x="2289" y="764"/>
                    </a:lnTo>
                    <a:lnTo>
                      <a:pt x="2223" y="719"/>
                    </a:lnTo>
                    <a:lnTo>
                      <a:pt x="2152" y="674"/>
                    </a:lnTo>
                    <a:lnTo>
                      <a:pt x="2080" y="628"/>
                    </a:lnTo>
                    <a:lnTo>
                      <a:pt x="2006" y="585"/>
                    </a:lnTo>
                    <a:lnTo>
                      <a:pt x="1930" y="544"/>
                    </a:lnTo>
                    <a:lnTo>
                      <a:pt x="1852" y="502"/>
                    </a:lnTo>
                    <a:lnTo>
                      <a:pt x="1773" y="464"/>
                    </a:lnTo>
                    <a:lnTo>
                      <a:pt x="1694" y="430"/>
                    </a:lnTo>
                    <a:lnTo>
                      <a:pt x="1612" y="399"/>
                    </a:lnTo>
                    <a:lnTo>
                      <a:pt x="1533" y="372"/>
                    </a:lnTo>
                    <a:lnTo>
                      <a:pt x="1452" y="349"/>
                    </a:lnTo>
                    <a:lnTo>
                      <a:pt x="1372" y="330"/>
                    </a:lnTo>
                    <a:lnTo>
                      <a:pt x="1293" y="318"/>
                    </a:lnTo>
                    <a:lnTo>
                      <a:pt x="1215" y="312"/>
                    </a:lnTo>
                    <a:lnTo>
                      <a:pt x="1114" y="312"/>
                    </a:lnTo>
                    <a:close/>
                    <a:moveTo>
                      <a:pt x="4833" y="0"/>
                    </a:moveTo>
                    <a:lnTo>
                      <a:pt x="4940" y="5"/>
                    </a:lnTo>
                    <a:lnTo>
                      <a:pt x="5046" y="18"/>
                    </a:lnTo>
                    <a:lnTo>
                      <a:pt x="5151" y="43"/>
                    </a:lnTo>
                    <a:lnTo>
                      <a:pt x="5236" y="69"/>
                    </a:lnTo>
                    <a:lnTo>
                      <a:pt x="5319" y="103"/>
                    </a:lnTo>
                    <a:lnTo>
                      <a:pt x="5398" y="143"/>
                    </a:lnTo>
                    <a:lnTo>
                      <a:pt x="5472" y="188"/>
                    </a:lnTo>
                    <a:lnTo>
                      <a:pt x="5545" y="242"/>
                    </a:lnTo>
                    <a:lnTo>
                      <a:pt x="5611" y="300"/>
                    </a:lnTo>
                    <a:lnTo>
                      <a:pt x="5678" y="372"/>
                    </a:lnTo>
                    <a:lnTo>
                      <a:pt x="5740" y="450"/>
                    </a:lnTo>
                    <a:lnTo>
                      <a:pt x="5794" y="531"/>
                    </a:lnTo>
                    <a:lnTo>
                      <a:pt x="5839" y="616"/>
                    </a:lnTo>
                    <a:lnTo>
                      <a:pt x="5879" y="706"/>
                    </a:lnTo>
                    <a:lnTo>
                      <a:pt x="5909" y="796"/>
                    </a:lnTo>
                    <a:lnTo>
                      <a:pt x="5931" y="890"/>
                    </a:lnTo>
                    <a:lnTo>
                      <a:pt x="5945" y="986"/>
                    </a:lnTo>
                    <a:lnTo>
                      <a:pt x="5953" y="1084"/>
                    </a:lnTo>
                    <a:lnTo>
                      <a:pt x="5951" y="1179"/>
                    </a:lnTo>
                    <a:lnTo>
                      <a:pt x="5940" y="1277"/>
                    </a:lnTo>
                    <a:lnTo>
                      <a:pt x="5922" y="1372"/>
                    </a:lnTo>
                    <a:lnTo>
                      <a:pt x="5893" y="1466"/>
                    </a:lnTo>
                    <a:lnTo>
                      <a:pt x="5857" y="1558"/>
                    </a:lnTo>
                    <a:lnTo>
                      <a:pt x="5819" y="1636"/>
                    </a:lnTo>
                    <a:lnTo>
                      <a:pt x="5776" y="1712"/>
                    </a:lnTo>
                    <a:lnTo>
                      <a:pt x="5725" y="1784"/>
                    </a:lnTo>
                    <a:lnTo>
                      <a:pt x="5671" y="1851"/>
                    </a:lnTo>
                    <a:lnTo>
                      <a:pt x="5611" y="1914"/>
                    </a:lnTo>
                    <a:lnTo>
                      <a:pt x="5545" y="1974"/>
                    </a:lnTo>
                    <a:lnTo>
                      <a:pt x="5472" y="2026"/>
                    </a:lnTo>
                    <a:lnTo>
                      <a:pt x="5398" y="2071"/>
                    </a:lnTo>
                    <a:lnTo>
                      <a:pt x="5319" y="2111"/>
                    </a:lnTo>
                    <a:lnTo>
                      <a:pt x="5236" y="2145"/>
                    </a:lnTo>
                    <a:lnTo>
                      <a:pt x="5151" y="2172"/>
                    </a:lnTo>
                    <a:lnTo>
                      <a:pt x="5046" y="2196"/>
                    </a:lnTo>
                    <a:lnTo>
                      <a:pt x="4940" y="2210"/>
                    </a:lnTo>
                    <a:lnTo>
                      <a:pt x="4833" y="2214"/>
                    </a:lnTo>
                    <a:lnTo>
                      <a:pt x="4727" y="2212"/>
                    </a:lnTo>
                    <a:lnTo>
                      <a:pt x="4606" y="2198"/>
                    </a:lnTo>
                    <a:lnTo>
                      <a:pt x="4483" y="2176"/>
                    </a:lnTo>
                    <a:lnTo>
                      <a:pt x="4364" y="2147"/>
                    </a:lnTo>
                    <a:lnTo>
                      <a:pt x="4245" y="2109"/>
                    </a:lnTo>
                    <a:lnTo>
                      <a:pt x="4113" y="2061"/>
                    </a:lnTo>
                    <a:lnTo>
                      <a:pt x="3985" y="2006"/>
                    </a:lnTo>
                    <a:lnTo>
                      <a:pt x="3856" y="1945"/>
                    </a:lnTo>
                    <a:lnTo>
                      <a:pt x="3714" y="1869"/>
                    </a:lnTo>
                    <a:lnTo>
                      <a:pt x="3575" y="1786"/>
                    </a:lnTo>
                    <a:lnTo>
                      <a:pt x="3439" y="1696"/>
                    </a:lnTo>
                    <a:lnTo>
                      <a:pt x="3308" y="1600"/>
                    </a:lnTo>
                    <a:lnTo>
                      <a:pt x="3181" y="1499"/>
                    </a:lnTo>
                    <a:lnTo>
                      <a:pt x="3076" y="1409"/>
                    </a:lnTo>
                    <a:lnTo>
                      <a:pt x="2975" y="1315"/>
                    </a:lnTo>
                    <a:lnTo>
                      <a:pt x="2876" y="1409"/>
                    </a:lnTo>
                    <a:lnTo>
                      <a:pt x="2771" y="1499"/>
                    </a:lnTo>
                    <a:lnTo>
                      <a:pt x="2645" y="1600"/>
                    </a:lnTo>
                    <a:lnTo>
                      <a:pt x="2513" y="1696"/>
                    </a:lnTo>
                    <a:lnTo>
                      <a:pt x="2378" y="1786"/>
                    </a:lnTo>
                    <a:lnTo>
                      <a:pt x="2239" y="1869"/>
                    </a:lnTo>
                    <a:lnTo>
                      <a:pt x="2096" y="1945"/>
                    </a:lnTo>
                    <a:lnTo>
                      <a:pt x="1968" y="2006"/>
                    </a:lnTo>
                    <a:lnTo>
                      <a:pt x="1840" y="2061"/>
                    </a:lnTo>
                    <a:lnTo>
                      <a:pt x="1708" y="2109"/>
                    </a:lnTo>
                    <a:lnTo>
                      <a:pt x="1589" y="2147"/>
                    </a:lnTo>
                    <a:lnTo>
                      <a:pt x="1470" y="2176"/>
                    </a:lnTo>
                    <a:lnTo>
                      <a:pt x="1347" y="2198"/>
                    </a:lnTo>
                    <a:lnTo>
                      <a:pt x="1226" y="2212"/>
                    </a:lnTo>
                    <a:lnTo>
                      <a:pt x="1119" y="2214"/>
                    </a:lnTo>
                    <a:lnTo>
                      <a:pt x="1013" y="2210"/>
                    </a:lnTo>
                    <a:lnTo>
                      <a:pt x="906" y="2196"/>
                    </a:lnTo>
                    <a:lnTo>
                      <a:pt x="802" y="2172"/>
                    </a:lnTo>
                    <a:lnTo>
                      <a:pt x="717" y="2145"/>
                    </a:lnTo>
                    <a:lnTo>
                      <a:pt x="634" y="2111"/>
                    </a:lnTo>
                    <a:lnTo>
                      <a:pt x="554" y="2071"/>
                    </a:lnTo>
                    <a:lnTo>
                      <a:pt x="480" y="2026"/>
                    </a:lnTo>
                    <a:lnTo>
                      <a:pt x="408" y="1974"/>
                    </a:lnTo>
                    <a:lnTo>
                      <a:pt x="341" y="1914"/>
                    </a:lnTo>
                    <a:lnTo>
                      <a:pt x="282" y="1851"/>
                    </a:lnTo>
                    <a:lnTo>
                      <a:pt x="227" y="1784"/>
                    </a:lnTo>
                    <a:lnTo>
                      <a:pt x="177" y="1712"/>
                    </a:lnTo>
                    <a:lnTo>
                      <a:pt x="134" y="1636"/>
                    </a:lnTo>
                    <a:lnTo>
                      <a:pt x="96" y="1558"/>
                    </a:lnTo>
                    <a:lnTo>
                      <a:pt x="60" y="1466"/>
                    </a:lnTo>
                    <a:lnTo>
                      <a:pt x="31" y="1372"/>
                    </a:lnTo>
                    <a:lnTo>
                      <a:pt x="13" y="1277"/>
                    </a:lnTo>
                    <a:lnTo>
                      <a:pt x="2" y="1179"/>
                    </a:lnTo>
                    <a:lnTo>
                      <a:pt x="0" y="1084"/>
                    </a:lnTo>
                    <a:lnTo>
                      <a:pt x="7" y="986"/>
                    </a:lnTo>
                    <a:lnTo>
                      <a:pt x="22" y="890"/>
                    </a:lnTo>
                    <a:lnTo>
                      <a:pt x="43" y="796"/>
                    </a:lnTo>
                    <a:lnTo>
                      <a:pt x="74" y="706"/>
                    </a:lnTo>
                    <a:lnTo>
                      <a:pt x="114" y="616"/>
                    </a:lnTo>
                    <a:lnTo>
                      <a:pt x="159" y="531"/>
                    </a:lnTo>
                    <a:lnTo>
                      <a:pt x="213" y="450"/>
                    </a:lnTo>
                    <a:lnTo>
                      <a:pt x="273" y="372"/>
                    </a:lnTo>
                    <a:lnTo>
                      <a:pt x="341" y="300"/>
                    </a:lnTo>
                    <a:lnTo>
                      <a:pt x="408" y="242"/>
                    </a:lnTo>
                    <a:lnTo>
                      <a:pt x="480" y="188"/>
                    </a:lnTo>
                    <a:lnTo>
                      <a:pt x="554" y="143"/>
                    </a:lnTo>
                    <a:lnTo>
                      <a:pt x="634" y="103"/>
                    </a:lnTo>
                    <a:lnTo>
                      <a:pt x="717" y="69"/>
                    </a:lnTo>
                    <a:lnTo>
                      <a:pt x="802" y="43"/>
                    </a:lnTo>
                    <a:lnTo>
                      <a:pt x="906" y="18"/>
                    </a:lnTo>
                    <a:lnTo>
                      <a:pt x="1013" y="5"/>
                    </a:lnTo>
                    <a:lnTo>
                      <a:pt x="1119" y="0"/>
                    </a:lnTo>
                    <a:lnTo>
                      <a:pt x="1226" y="4"/>
                    </a:lnTo>
                    <a:lnTo>
                      <a:pt x="1347" y="16"/>
                    </a:lnTo>
                    <a:lnTo>
                      <a:pt x="1470" y="38"/>
                    </a:lnTo>
                    <a:lnTo>
                      <a:pt x="1589" y="69"/>
                    </a:lnTo>
                    <a:lnTo>
                      <a:pt x="1708" y="105"/>
                    </a:lnTo>
                    <a:lnTo>
                      <a:pt x="1840" y="153"/>
                    </a:lnTo>
                    <a:lnTo>
                      <a:pt x="1968" y="208"/>
                    </a:lnTo>
                    <a:lnTo>
                      <a:pt x="2096" y="269"/>
                    </a:lnTo>
                    <a:lnTo>
                      <a:pt x="2239" y="345"/>
                    </a:lnTo>
                    <a:lnTo>
                      <a:pt x="2378" y="428"/>
                    </a:lnTo>
                    <a:lnTo>
                      <a:pt x="2513" y="518"/>
                    </a:lnTo>
                    <a:lnTo>
                      <a:pt x="2645" y="614"/>
                    </a:lnTo>
                    <a:lnTo>
                      <a:pt x="2771" y="715"/>
                    </a:lnTo>
                    <a:lnTo>
                      <a:pt x="2876" y="805"/>
                    </a:lnTo>
                    <a:lnTo>
                      <a:pt x="2975" y="899"/>
                    </a:lnTo>
                    <a:lnTo>
                      <a:pt x="3076" y="805"/>
                    </a:lnTo>
                    <a:lnTo>
                      <a:pt x="3181" y="715"/>
                    </a:lnTo>
                    <a:lnTo>
                      <a:pt x="3308" y="614"/>
                    </a:lnTo>
                    <a:lnTo>
                      <a:pt x="3439" y="518"/>
                    </a:lnTo>
                    <a:lnTo>
                      <a:pt x="3575" y="428"/>
                    </a:lnTo>
                    <a:lnTo>
                      <a:pt x="3714" y="345"/>
                    </a:lnTo>
                    <a:lnTo>
                      <a:pt x="3856" y="269"/>
                    </a:lnTo>
                    <a:lnTo>
                      <a:pt x="3985" y="208"/>
                    </a:lnTo>
                    <a:lnTo>
                      <a:pt x="4113" y="153"/>
                    </a:lnTo>
                    <a:lnTo>
                      <a:pt x="4245" y="105"/>
                    </a:lnTo>
                    <a:lnTo>
                      <a:pt x="4364" y="69"/>
                    </a:lnTo>
                    <a:lnTo>
                      <a:pt x="4483" y="38"/>
                    </a:lnTo>
                    <a:lnTo>
                      <a:pt x="4606" y="16"/>
                    </a:lnTo>
                    <a:lnTo>
                      <a:pt x="4727" y="4"/>
                    </a:lnTo>
                    <a:lnTo>
                      <a:pt x="4833" y="0"/>
                    </a:lnTo>
                    <a:close/>
                  </a:path>
                </a:pathLst>
              </a:custGeom>
              <a:solidFill>
                <a:schemeClr val="tx2">
                  <a:lumMod val="60000"/>
                  <a:lumOff val="40000"/>
                </a:schemeClr>
              </a:solidFill>
              <a:ln>
                <a:solidFill>
                  <a:schemeClr val="bg1"/>
                </a:solidFill>
              </a:ln>
            </p:spPr>
            <p:txBody>
              <a:bodyPr wrap="square" lIns="182880" tIns="182880" rIns="182880" bIns="182880" anchor="ctr">
                <a:no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511626">
                  <a:lnSpc>
                    <a:spcPct val="95000"/>
                  </a:lnSpc>
                  <a:spcBef>
                    <a:spcPts val="811"/>
                  </a:spcBef>
                  <a:buClr>
                    <a:srgbClr val="D81F28"/>
                  </a:buClr>
                  <a:buSzPct val="90000"/>
                </a:pPr>
                <a:endParaRPr lang="en-US" sz="1600" dirty="0">
                  <a:solidFill>
                    <a:srgbClr val="FFFFFF"/>
                  </a:solidFill>
                  <a:latin typeface="Arial"/>
                  <a:cs typeface="CiscoSans"/>
                </a:endParaRPr>
              </a:p>
            </p:txBody>
          </p:sp>
          <p:sp>
            <p:nvSpPr>
              <p:cNvPr id="33" name="Rectangle 32"/>
              <p:cNvSpPr/>
              <p:nvPr/>
            </p:nvSpPr>
            <p:spPr>
              <a:xfrm>
                <a:off x="1443037" y="2731708"/>
                <a:ext cx="954372" cy="815734"/>
              </a:xfrm>
              <a:prstGeom prst="rect">
                <a:avLst/>
              </a:prstGeom>
              <a:solidFill>
                <a:schemeClr val="accent1">
                  <a:lumMod val="50000"/>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682042"/>
                <a:endParaRPr lang="en-US" sz="1200" dirty="0">
                  <a:solidFill>
                    <a:srgbClr val="8E909E"/>
                  </a:solidFill>
                  <a:latin typeface="CiscoSansTT"/>
                  <a:cs typeface="CiscoSansTT"/>
                </a:endParaRPr>
              </a:p>
            </p:txBody>
          </p:sp>
          <p:sp>
            <p:nvSpPr>
              <p:cNvPr id="34" name="TextBox 19"/>
              <p:cNvSpPr txBox="1"/>
              <p:nvPr/>
            </p:nvSpPr>
            <p:spPr>
              <a:xfrm>
                <a:off x="1379731" y="3202686"/>
                <a:ext cx="1089243" cy="323165"/>
              </a:xfrm>
              <a:prstGeom prst="rect">
                <a:avLst/>
              </a:prstGeom>
              <a:noFill/>
            </p:spPr>
            <p:txBody>
              <a:bodyPr wrap="square" rtlCol="0">
                <a:sp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682042"/>
                <a:r>
                  <a:rPr lang="en-US" sz="1100" dirty="0">
                    <a:solidFill>
                      <a:srgbClr val="FFFFFF"/>
                    </a:solidFill>
                    <a:latin typeface="Arial"/>
                  </a:rPr>
                  <a:t>Application </a:t>
                </a:r>
                <a:br>
                  <a:rPr lang="en-US" sz="1100" dirty="0">
                    <a:solidFill>
                      <a:srgbClr val="FFFFFF"/>
                    </a:solidFill>
                    <a:latin typeface="Arial"/>
                  </a:rPr>
                </a:br>
                <a:r>
                  <a:rPr lang="en-US" sz="1100" dirty="0">
                    <a:solidFill>
                      <a:srgbClr val="FFFFFF"/>
                    </a:solidFill>
                    <a:latin typeface="Arial"/>
                  </a:rPr>
                  <a:t>Visibility &amp; Control</a:t>
                </a:r>
              </a:p>
            </p:txBody>
          </p:sp>
          <p:sp>
            <p:nvSpPr>
              <p:cNvPr id="35" name="Rectangle 34"/>
              <p:cNvSpPr/>
              <p:nvPr/>
            </p:nvSpPr>
            <p:spPr>
              <a:xfrm>
                <a:off x="449303" y="2731707"/>
                <a:ext cx="947615" cy="817237"/>
              </a:xfrm>
              <a:prstGeom prst="rect">
                <a:avLst/>
              </a:prstGeom>
              <a:solidFill>
                <a:schemeClr val="accent1">
                  <a:lumMod val="50000"/>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682042"/>
                <a:endParaRPr lang="en-US" sz="1200" dirty="0">
                  <a:solidFill>
                    <a:srgbClr val="8E909E"/>
                  </a:solidFill>
                  <a:latin typeface="CiscoSansTT"/>
                  <a:cs typeface="CiscoSansTT"/>
                </a:endParaRPr>
              </a:p>
            </p:txBody>
          </p:sp>
          <p:sp>
            <p:nvSpPr>
              <p:cNvPr id="36" name="TextBox 37"/>
              <p:cNvSpPr txBox="1"/>
              <p:nvPr/>
            </p:nvSpPr>
            <p:spPr>
              <a:xfrm>
                <a:off x="389970" y="3194083"/>
                <a:ext cx="1069562" cy="323165"/>
              </a:xfrm>
              <a:prstGeom prst="rect">
                <a:avLst/>
              </a:prstGeom>
              <a:noFill/>
            </p:spPr>
            <p:txBody>
              <a:bodyPr wrap="square" rtlCol="0">
                <a:sp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682042"/>
                <a:r>
                  <a:rPr lang="en-US" sz="1100" dirty="0">
                    <a:solidFill>
                      <a:srgbClr val="FFFFFF"/>
                    </a:solidFill>
                    <a:latin typeface="Arial"/>
                  </a:rPr>
                  <a:t>Network Firewall</a:t>
                </a:r>
              </a:p>
              <a:p>
                <a:pPr algn="ctr" defTabSz="682042"/>
                <a:r>
                  <a:rPr lang="en-US" sz="1100" dirty="0">
                    <a:solidFill>
                      <a:srgbClr val="FFFFFF"/>
                    </a:solidFill>
                    <a:latin typeface="Arial"/>
                  </a:rPr>
                  <a:t>Routing | Switching</a:t>
                </a:r>
              </a:p>
            </p:txBody>
          </p:sp>
          <p:sp>
            <p:nvSpPr>
              <p:cNvPr id="37" name="Rectangle 36"/>
              <p:cNvSpPr/>
              <p:nvPr/>
            </p:nvSpPr>
            <p:spPr>
              <a:xfrm>
                <a:off x="445289" y="1885517"/>
                <a:ext cx="954372" cy="811229"/>
              </a:xfrm>
              <a:prstGeom prst="rect">
                <a:avLst/>
              </a:prstGeom>
              <a:solidFill>
                <a:schemeClr val="accent1">
                  <a:lumMod val="50000"/>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682042"/>
                <a:endParaRPr lang="en-US" sz="1200" dirty="0">
                  <a:solidFill>
                    <a:srgbClr val="8E909E"/>
                  </a:solidFill>
                  <a:latin typeface="CiscoSansTT"/>
                  <a:cs typeface="CiscoSansTT"/>
                </a:endParaRPr>
              </a:p>
            </p:txBody>
          </p:sp>
          <p:sp>
            <p:nvSpPr>
              <p:cNvPr id="38" name="TextBox 23"/>
              <p:cNvSpPr txBox="1"/>
              <p:nvPr/>
            </p:nvSpPr>
            <p:spPr>
              <a:xfrm>
                <a:off x="377114" y="2337028"/>
                <a:ext cx="1073409" cy="323165"/>
              </a:xfrm>
              <a:prstGeom prst="rect">
                <a:avLst/>
              </a:prstGeom>
              <a:noFill/>
            </p:spPr>
            <p:txBody>
              <a:bodyPr wrap="square" rtlCol="0">
                <a:sp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682042"/>
                <a:r>
                  <a:rPr lang="en-US" sz="1100" dirty="0">
                    <a:solidFill>
                      <a:srgbClr val="FFFFFF"/>
                    </a:solidFill>
                    <a:latin typeface="Arial"/>
                  </a:rPr>
                  <a:t>Clustering &amp; </a:t>
                </a:r>
                <a:br>
                  <a:rPr lang="en-US" sz="1100" dirty="0">
                    <a:solidFill>
                      <a:srgbClr val="FFFFFF"/>
                    </a:solidFill>
                    <a:latin typeface="Arial"/>
                  </a:rPr>
                </a:br>
                <a:r>
                  <a:rPr lang="en-US" sz="1100" dirty="0">
                    <a:solidFill>
                      <a:srgbClr val="FFFFFF"/>
                    </a:solidFill>
                    <a:latin typeface="Arial"/>
                  </a:rPr>
                  <a:t>High Availability</a:t>
                </a:r>
              </a:p>
            </p:txBody>
          </p:sp>
          <p:sp>
            <p:nvSpPr>
              <p:cNvPr id="39" name="TextBox 28"/>
              <p:cNvSpPr txBox="1"/>
              <p:nvPr/>
            </p:nvSpPr>
            <p:spPr>
              <a:xfrm>
                <a:off x="4553076" y="2047657"/>
                <a:ext cx="652285" cy="282777"/>
              </a:xfrm>
              <a:prstGeom prst="rect">
                <a:avLst/>
              </a:prstGeom>
              <a:noFill/>
              <a:ln>
                <a:noFill/>
              </a:ln>
            </p:spPr>
            <p:txBody>
              <a:bodyPr wrap="none" lIns="68589" tIns="34295" rIns="68589" bIns="34295" rtlCol="0">
                <a:sp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682042"/>
                <a:r>
                  <a:rPr lang="en-US" sz="2000" dirty="0">
                    <a:solidFill>
                      <a:srgbClr val="FFFFFF"/>
                    </a:solidFill>
                    <a:latin typeface="Arial"/>
                  </a:rPr>
                  <a:t>WWW</a:t>
                </a:r>
              </a:p>
            </p:txBody>
          </p:sp>
          <p:sp>
            <p:nvSpPr>
              <p:cNvPr id="40" name="TextBox 29"/>
              <p:cNvSpPr txBox="1"/>
              <p:nvPr/>
            </p:nvSpPr>
            <p:spPr>
              <a:xfrm>
                <a:off x="392460" y="1639636"/>
                <a:ext cx="5019685" cy="236611"/>
              </a:xfrm>
              <a:prstGeom prst="rect">
                <a:avLst/>
              </a:prstGeom>
              <a:noFill/>
            </p:spPr>
            <p:txBody>
              <a:bodyPr wrap="square" lIns="68589" tIns="34295" rIns="68589" bIns="34295" rtlCol="0">
                <a:sp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682042"/>
                <a:r>
                  <a:rPr lang="en-US" sz="1600" b="1" dirty="0">
                    <a:solidFill>
                      <a:srgbClr val="FFFFFF"/>
                    </a:solidFill>
                    <a:latin typeface="Arial"/>
                  </a:rPr>
                  <a:t>Cisco Collective Security Intelligence Enabled</a:t>
                </a:r>
              </a:p>
            </p:txBody>
          </p:sp>
          <p:sp>
            <p:nvSpPr>
              <p:cNvPr id="41" name="Rectangle 40"/>
              <p:cNvSpPr/>
              <p:nvPr/>
            </p:nvSpPr>
            <p:spPr>
              <a:xfrm>
                <a:off x="3446526" y="2731708"/>
                <a:ext cx="925816" cy="812734"/>
              </a:xfrm>
              <a:prstGeom prst="rect">
                <a:avLst/>
              </a:prstGeom>
              <a:solidFill>
                <a:schemeClr val="accent1">
                  <a:lumMod val="50000"/>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682042"/>
                <a:endParaRPr lang="en-US" sz="1200" dirty="0">
                  <a:solidFill>
                    <a:srgbClr val="8E909E"/>
                  </a:solidFill>
                  <a:latin typeface="CiscoSansTT"/>
                  <a:cs typeface="CiscoSansTT"/>
                </a:endParaRPr>
              </a:p>
            </p:txBody>
          </p:sp>
          <p:sp>
            <p:nvSpPr>
              <p:cNvPr id="42" name="TextBox 31"/>
              <p:cNvSpPr txBox="1"/>
              <p:nvPr/>
            </p:nvSpPr>
            <p:spPr>
              <a:xfrm>
                <a:off x="3452357" y="3198055"/>
                <a:ext cx="948542" cy="323165"/>
              </a:xfrm>
              <a:prstGeom prst="rect">
                <a:avLst/>
              </a:prstGeom>
              <a:noFill/>
            </p:spPr>
            <p:txBody>
              <a:bodyPr wrap="square" rtlCol="0">
                <a:sp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682042"/>
                <a:r>
                  <a:rPr lang="en-US" sz="1100" dirty="0">
                    <a:solidFill>
                      <a:srgbClr val="FFFFFF"/>
                    </a:solidFill>
                    <a:latin typeface="Arial"/>
                  </a:rPr>
                  <a:t>Built-in Network Profiling</a:t>
                </a:r>
              </a:p>
            </p:txBody>
          </p:sp>
          <p:sp>
            <p:nvSpPr>
              <p:cNvPr id="43" name="Freeform 42"/>
              <p:cNvSpPr>
                <a:spLocks noEditPoints="1"/>
              </p:cNvSpPr>
              <p:nvPr/>
            </p:nvSpPr>
            <p:spPr bwMode="auto">
              <a:xfrm>
                <a:off x="3632263" y="2827448"/>
                <a:ext cx="506137" cy="297960"/>
              </a:xfrm>
              <a:custGeom>
                <a:avLst/>
                <a:gdLst>
                  <a:gd name="T0" fmla="*/ 188 w 850"/>
                  <a:gd name="T1" fmla="*/ 157 h 493"/>
                  <a:gd name="T2" fmla="*/ 63 w 850"/>
                  <a:gd name="T3" fmla="*/ 184 h 493"/>
                  <a:gd name="T4" fmla="*/ 202 w 850"/>
                  <a:gd name="T5" fmla="*/ 142 h 493"/>
                  <a:gd name="T6" fmla="*/ 0 w 850"/>
                  <a:gd name="T7" fmla="*/ 124 h 493"/>
                  <a:gd name="T8" fmla="*/ 202 w 850"/>
                  <a:gd name="T9" fmla="*/ 142 h 493"/>
                  <a:gd name="T10" fmla="*/ 569 w 850"/>
                  <a:gd name="T11" fmla="*/ 257 h 493"/>
                  <a:gd name="T12" fmla="*/ 731 w 850"/>
                  <a:gd name="T13" fmla="*/ 217 h 493"/>
                  <a:gd name="T14" fmla="*/ 492 w 850"/>
                  <a:gd name="T15" fmla="*/ 270 h 493"/>
                  <a:gd name="T16" fmla="*/ 225 w 850"/>
                  <a:gd name="T17" fmla="*/ 310 h 493"/>
                  <a:gd name="T18" fmla="*/ 496 w 850"/>
                  <a:gd name="T19" fmla="*/ 105 h 493"/>
                  <a:gd name="T20" fmla="*/ 555 w 850"/>
                  <a:gd name="T21" fmla="*/ 0 h 493"/>
                  <a:gd name="T22" fmla="*/ 614 w 850"/>
                  <a:gd name="T23" fmla="*/ 105 h 493"/>
                  <a:gd name="T24" fmla="*/ 546 w 850"/>
                  <a:gd name="T25" fmla="*/ 176 h 493"/>
                  <a:gd name="T26" fmla="*/ 509 w 850"/>
                  <a:gd name="T27" fmla="*/ 69 h 493"/>
                  <a:gd name="T28" fmla="*/ 601 w 850"/>
                  <a:gd name="T29" fmla="*/ 69 h 493"/>
                  <a:gd name="T30" fmla="*/ 509 w 850"/>
                  <a:gd name="T31" fmla="*/ 69 h 493"/>
                  <a:gd name="T32" fmla="*/ 384 w 850"/>
                  <a:gd name="T33" fmla="*/ 248 h 493"/>
                  <a:gd name="T34" fmla="*/ 535 w 850"/>
                  <a:gd name="T35" fmla="*/ 183 h 493"/>
                  <a:gd name="T36" fmla="*/ 411 w 850"/>
                  <a:gd name="T37" fmla="*/ 139 h 493"/>
                  <a:gd name="T38" fmla="*/ 192 w 850"/>
                  <a:gd name="T39" fmla="*/ 208 h 493"/>
                  <a:gd name="T40" fmla="*/ 850 w 850"/>
                  <a:gd name="T41" fmla="*/ 143 h 493"/>
                  <a:gd name="T42" fmla="*/ 789 w 850"/>
                  <a:gd name="T43" fmla="*/ 250 h 493"/>
                  <a:gd name="T44" fmla="*/ 722 w 850"/>
                  <a:gd name="T45" fmla="*/ 179 h 493"/>
                  <a:gd name="T46" fmla="*/ 780 w 850"/>
                  <a:gd name="T47" fmla="*/ 74 h 493"/>
                  <a:gd name="T48" fmla="*/ 826 w 850"/>
                  <a:gd name="T49" fmla="*/ 143 h 493"/>
                  <a:gd name="T50" fmla="*/ 735 w 850"/>
                  <a:gd name="T51" fmla="*/ 143 h 493"/>
                  <a:gd name="T52" fmla="*/ 826 w 850"/>
                  <a:gd name="T53" fmla="*/ 143 h 493"/>
                  <a:gd name="T54" fmla="*/ 112 w 850"/>
                  <a:gd name="T55" fmla="*/ 384 h 493"/>
                  <a:gd name="T56" fmla="*/ 112 w 850"/>
                  <a:gd name="T57" fmla="*/ 195 h 493"/>
                  <a:gd name="T58" fmla="*/ 170 w 850"/>
                  <a:gd name="T59" fmla="*/ 290 h 493"/>
                  <a:gd name="T60" fmla="*/ 54 w 850"/>
                  <a:gd name="T61" fmla="*/ 290 h 493"/>
                  <a:gd name="T62" fmla="*/ 170 w 850"/>
                  <a:gd name="T63" fmla="*/ 290 h 493"/>
                  <a:gd name="T64" fmla="*/ 753 w 850"/>
                  <a:gd name="T65" fmla="*/ 413 h 493"/>
                  <a:gd name="T66" fmla="*/ 686 w 850"/>
                  <a:gd name="T67" fmla="*/ 483 h 493"/>
                  <a:gd name="T68" fmla="*/ 625 w 850"/>
                  <a:gd name="T69" fmla="*/ 376 h 493"/>
                  <a:gd name="T70" fmla="*/ 764 w 850"/>
                  <a:gd name="T71" fmla="*/ 376 h 493"/>
                  <a:gd name="T72" fmla="*/ 694 w 850"/>
                  <a:gd name="T73" fmla="*/ 330 h 493"/>
                  <a:gd name="T74" fmla="*/ 694 w 850"/>
                  <a:gd name="T75" fmla="*/ 422 h 493"/>
                  <a:gd name="T76" fmla="*/ 112 w 850"/>
                  <a:gd name="T77" fmla="*/ 258 h 493"/>
                  <a:gd name="T78" fmla="*/ 112 w 850"/>
                  <a:gd name="T79" fmla="*/ 321 h 493"/>
                  <a:gd name="T80" fmla="*/ 112 w 850"/>
                  <a:gd name="T81" fmla="*/ 258 h 493"/>
                  <a:gd name="T82" fmla="*/ 516 w 850"/>
                  <a:gd name="T83" fmla="*/ 385 h 493"/>
                  <a:gd name="T84" fmla="*/ 354 w 850"/>
                  <a:gd name="T85" fmla="*/ 332 h 493"/>
                  <a:gd name="T86" fmla="*/ 192 w 850"/>
                  <a:gd name="T87" fmla="*/ 372 h 493"/>
                  <a:gd name="T88" fmla="*/ 366 w 850"/>
                  <a:gd name="T89" fmla="*/ 425 h 493"/>
                  <a:gd name="T90" fmla="*/ 540 w 850"/>
                  <a:gd name="T91" fmla="*/ 490 h 493"/>
                  <a:gd name="T92" fmla="*/ 645 w 850"/>
                  <a:gd name="T93" fmla="*/ 45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0" h="493">
                    <a:moveTo>
                      <a:pt x="39" y="161"/>
                    </a:moveTo>
                    <a:cubicBezTo>
                      <a:pt x="85" y="136"/>
                      <a:pt x="141" y="134"/>
                      <a:pt x="188" y="157"/>
                    </a:cubicBezTo>
                    <a:cubicBezTo>
                      <a:pt x="165" y="181"/>
                      <a:pt x="165" y="181"/>
                      <a:pt x="165" y="181"/>
                    </a:cubicBezTo>
                    <a:cubicBezTo>
                      <a:pt x="132" y="169"/>
                      <a:pt x="95" y="170"/>
                      <a:pt x="63" y="184"/>
                    </a:cubicBezTo>
                    <a:lnTo>
                      <a:pt x="39" y="161"/>
                    </a:lnTo>
                    <a:close/>
                    <a:moveTo>
                      <a:pt x="202" y="142"/>
                    </a:moveTo>
                    <a:cubicBezTo>
                      <a:pt x="225" y="118"/>
                      <a:pt x="225" y="118"/>
                      <a:pt x="225" y="118"/>
                    </a:cubicBezTo>
                    <a:cubicBezTo>
                      <a:pt x="155" y="78"/>
                      <a:pt x="68" y="80"/>
                      <a:pt x="0" y="124"/>
                    </a:cubicBezTo>
                    <a:cubicBezTo>
                      <a:pt x="24" y="147"/>
                      <a:pt x="24" y="147"/>
                      <a:pt x="24" y="147"/>
                    </a:cubicBezTo>
                    <a:cubicBezTo>
                      <a:pt x="78" y="115"/>
                      <a:pt x="146" y="113"/>
                      <a:pt x="202" y="142"/>
                    </a:cubicBezTo>
                    <a:close/>
                    <a:moveTo>
                      <a:pt x="516" y="310"/>
                    </a:moveTo>
                    <a:cubicBezTo>
                      <a:pt x="569" y="257"/>
                      <a:pt x="569" y="257"/>
                      <a:pt x="569" y="257"/>
                    </a:cubicBezTo>
                    <a:cubicBezTo>
                      <a:pt x="759" y="257"/>
                      <a:pt x="759" y="257"/>
                      <a:pt x="759" y="257"/>
                    </a:cubicBezTo>
                    <a:cubicBezTo>
                      <a:pt x="731" y="217"/>
                      <a:pt x="731" y="217"/>
                      <a:pt x="731" y="217"/>
                    </a:cubicBezTo>
                    <a:cubicBezTo>
                      <a:pt x="544" y="217"/>
                      <a:pt x="544" y="217"/>
                      <a:pt x="544" y="217"/>
                    </a:cubicBezTo>
                    <a:cubicBezTo>
                      <a:pt x="492" y="270"/>
                      <a:pt x="492" y="270"/>
                      <a:pt x="492" y="270"/>
                    </a:cubicBezTo>
                    <a:cubicBezTo>
                      <a:pt x="225" y="270"/>
                      <a:pt x="225" y="270"/>
                      <a:pt x="225" y="270"/>
                    </a:cubicBezTo>
                    <a:cubicBezTo>
                      <a:pt x="227" y="283"/>
                      <a:pt x="227" y="297"/>
                      <a:pt x="225" y="310"/>
                    </a:cubicBezTo>
                    <a:lnTo>
                      <a:pt x="516" y="310"/>
                    </a:lnTo>
                    <a:close/>
                    <a:moveTo>
                      <a:pt x="496" y="105"/>
                    </a:moveTo>
                    <a:cubicBezTo>
                      <a:pt x="490" y="95"/>
                      <a:pt x="486" y="82"/>
                      <a:pt x="486" y="69"/>
                    </a:cubicBezTo>
                    <a:cubicBezTo>
                      <a:pt x="486" y="31"/>
                      <a:pt x="517" y="0"/>
                      <a:pt x="555" y="0"/>
                    </a:cubicBezTo>
                    <a:cubicBezTo>
                      <a:pt x="593" y="0"/>
                      <a:pt x="624" y="31"/>
                      <a:pt x="624" y="69"/>
                    </a:cubicBezTo>
                    <a:cubicBezTo>
                      <a:pt x="624" y="82"/>
                      <a:pt x="620" y="95"/>
                      <a:pt x="614" y="105"/>
                    </a:cubicBezTo>
                    <a:cubicBezTo>
                      <a:pt x="564" y="176"/>
                      <a:pt x="564" y="176"/>
                      <a:pt x="564" y="176"/>
                    </a:cubicBezTo>
                    <a:cubicBezTo>
                      <a:pt x="558" y="185"/>
                      <a:pt x="552" y="185"/>
                      <a:pt x="546" y="176"/>
                    </a:cubicBezTo>
                    <a:lnTo>
                      <a:pt x="496" y="105"/>
                    </a:lnTo>
                    <a:close/>
                    <a:moveTo>
                      <a:pt x="509" y="69"/>
                    </a:moveTo>
                    <a:cubicBezTo>
                      <a:pt x="509" y="95"/>
                      <a:pt x="530" y="115"/>
                      <a:pt x="555" y="115"/>
                    </a:cubicBezTo>
                    <a:cubicBezTo>
                      <a:pt x="580" y="115"/>
                      <a:pt x="601" y="95"/>
                      <a:pt x="601" y="69"/>
                    </a:cubicBezTo>
                    <a:cubicBezTo>
                      <a:pt x="601" y="44"/>
                      <a:pt x="580" y="23"/>
                      <a:pt x="555" y="23"/>
                    </a:cubicBezTo>
                    <a:cubicBezTo>
                      <a:pt x="530" y="23"/>
                      <a:pt x="509" y="44"/>
                      <a:pt x="509" y="69"/>
                    </a:cubicBezTo>
                    <a:close/>
                    <a:moveTo>
                      <a:pt x="219" y="248"/>
                    </a:moveTo>
                    <a:cubicBezTo>
                      <a:pt x="384" y="248"/>
                      <a:pt x="384" y="248"/>
                      <a:pt x="384" y="248"/>
                    </a:cubicBezTo>
                    <a:cubicBezTo>
                      <a:pt x="434" y="183"/>
                      <a:pt x="434" y="183"/>
                      <a:pt x="434" y="183"/>
                    </a:cubicBezTo>
                    <a:cubicBezTo>
                      <a:pt x="535" y="183"/>
                      <a:pt x="535" y="183"/>
                      <a:pt x="535" y="183"/>
                    </a:cubicBezTo>
                    <a:cubicBezTo>
                      <a:pt x="503" y="139"/>
                      <a:pt x="503" y="139"/>
                      <a:pt x="503" y="139"/>
                    </a:cubicBezTo>
                    <a:cubicBezTo>
                      <a:pt x="411" y="139"/>
                      <a:pt x="411" y="139"/>
                      <a:pt x="411" y="139"/>
                    </a:cubicBezTo>
                    <a:cubicBezTo>
                      <a:pt x="356" y="208"/>
                      <a:pt x="356" y="208"/>
                      <a:pt x="356" y="208"/>
                    </a:cubicBezTo>
                    <a:cubicBezTo>
                      <a:pt x="192" y="208"/>
                      <a:pt x="192" y="208"/>
                      <a:pt x="192" y="208"/>
                    </a:cubicBezTo>
                    <a:cubicBezTo>
                      <a:pt x="204" y="220"/>
                      <a:pt x="213" y="233"/>
                      <a:pt x="219" y="248"/>
                    </a:cubicBezTo>
                    <a:close/>
                    <a:moveTo>
                      <a:pt x="850" y="143"/>
                    </a:moveTo>
                    <a:cubicBezTo>
                      <a:pt x="850" y="156"/>
                      <a:pt x="846" y="169"/>
                      <a:pt x="839" y="179"/>
                    </a:cubicBezTo>
                    <a:cubicBezTo>
                      <a:pt x="789" y="250"/>
                      <a:pt x="789" y="250"/>
                      <a:pt x="789" y="250"/>
                    </a:cubicBezTo>
                    <a:cubicBezTo>
                      <a:pt x="783" y="259"/>
                      <a:pt x="778" y="259"/>
                      <a:pt x="772" y="250"/>
                    </a:cubicBezTo>
                    <a:cubicBezTo>
                      <a:pt x="722" y="179"/>
                      <a:pt x="722" y="179"/>
                      <a:pt x="722" y="179"/>
                    </a:cubicBezTo>
                    <a:cubicBezTo>
                      <a:pt x="715" y="169"/>
                      <a:pt x="711" y="156"/>
                      <a:pt x="711" y="143"/>
                    </a:cubicBezTo>
                    <a:cubicBezTo>
                      <a:pt x="711" y="105"/>
                      <a:pt x="742" y="74"/>
                      <a:pt x="780" y="74"/>
                    </a:cubicBezTo>
                    <a:cubicBezTo>
                      <a:pt x="819" y="74"/>
                      <a:pt x="850" y="105"/>
                      <a:pt x="850" y="143"/>
                    </a:cubicBezTo>
                    <a:close/>
                    <a:moveTo>
                      <a:pt x="826" y="143"/>
                    </a:moveTo>
                    <a:cubicBezTo>
                      <a:pt x="826" y="118"/>
                      <a:pt x="806" y="97"/>
                      <a:pt x="780" y="97"/>
                    </a:cubicBezTo>
                    <a:cubicBezTo>
                      <a:pt x="755" y="97"/>
                      <a:pt x="735" y="118"/>
                      <a:pt x="735" y="143"/>
                    </a:cubicBezTo>
                    <a:cubicBezTo>
                      <a:pt x="735" y="169"/>
                      <a:pt x="755" y="189"/>
                      <a:pt x="780" y="189"/>
                    </a:cubicBezTo>
                    <a:cubicBezTo>
                      <a:pt x="806" y="189"/>
                      <a:pt x="826" y="169"/>
                      <a:pt x="826" y="143"/>
                    </a:cubicBezTo>
                    <a:close/>
                    <a:moveTo>
                      <a:pt x="207" y="290"/>
                    </a:moveTo>
                    <a:cubicBezTo>
                      <a:pt x="207" y="342"/>
                      <a:pt x="164" y="384"/>
                      <a:pt x="112" y="384"/>
                    </a:cubicBezTo>
                    <a:cubicBezTo>
                      <a:pt x="60" y="384"/>
                      <a:pt x="17" y="342"/>
                      <a:pt x="17" y="290"/>
                    </a:cubicBezTo>
                    <a:cubicBezTo>
                      <a:pt x="17" y="237"/>
                      <a:pt x="60" y="195"/>
                      <a:pt x="112" y="195"/>
                    </a:cubicBezTo>
                    <a:cubicBezTo>
                      <a:pt x="164" y="195"/>
                      <a:pt x="207" y="237"/>
                      <a:pt x="207" y="290"/>
                    </a:cubicBezTo>
                    <a:close/>
                    <a:moveTo>
                      <a:pt x="170" y="290"/>
                    </a:moveTo>
                    <a:cubicBezTo>
                      <a:pt x="170" y="258"/>
                      <a:pt x="144" y="232"/>
                      <a:pt x="112" y="232"/>
                    </a:cubicBezTo>
                    <a:cubicBezTo>
                      <a:pt x="80" y="232"/>
                      <a:pt x="54" y="258"/>
                      <a:pt x="54" y="290"/>
                    </a:cubicBezTo>
                    <a:cubicBezTo>
                      <a:pt x="54" y="322"/>
                      <a:pt x="80" y="347"/>
                      <a:pt x="112" y="347"/>
                    </a:cubicBezTo>
                    <a:cubicBezTo>
                      <a:pt x="144" y="347"/>
                      <a:pt x="170" y="322"/>
                      <a:pt x="170" y="290"/>
                    </a:cubicBezTo>
                    <a:close/>
                    <a:moveTo>
                      <a:pt x="764" y="376"/>
                    </a:moveTo>
                    <a:cubicBezTo>
                      <a:pt x="764" y="390"/>
                      <a:pt x="760" y="402"/>
                      <a:pt x="753" y="413"/>
                    </a:cubicBezTo>
                    <a:cubicBezTo>
                      <a:pt x="703" y="483"/>
                      <a:pt x="703" y="483"/>
                      <a:pt x="703" y="483"/>
                    </a:cubicBezTo>
                    <a:cubicBezTo>
                      <a:pt x="697" y="492"/>
                      <a:pt x="692" y="493"/>
                      <a:pt x="686" y="483"/>
                    </a:cubicBezTo>
                    <a:cubicBezTo>
                      <a:pt x="636" y="413"/>
                      <a:pt x="636" y="413"/>
                      <a:pt x="636" y="413"/>
                    </a:cubicBezTo>
                    <a:cubicBezTo>
                      <a:pt x="629" y="402"/>
                      <a:pt x="625" y="390"/>
                      <a:pt x="625" y="376"/>
                    </a:cubicBezTo>
                    <a:cubicBezTo>
                      <a:pt x="625" y="338"/>
                      <a:pt x="656" y="307"/>
                      <a:pt x="694" y="307"/>
                    </a:cubicBezTo>
                    <a:cubicBezTo>
                      <a:pt x="733" y="307"/>
                      <a:pt x="764" y="338"/>
                      <a:pt x="764" y="376"/>
                    </a:cubicBezTo>
                    <a:close/>
                    <a:moveTo>
                      <a:pt x="740" y="376"/>
                    </a:moveTo>
                    <a:cubicBezTo>
                      <a:pt x="740" y="351"/>
                      <a:pt x="720" y="330"/>
                      <a:pt x="694" y="330"/>
                    </a:cubicBezTo>
                    <a:cubicBezTo>
                      <a:pt x="669" y="330"/>
                      <a:pt x="649" y="351"/>
                      <a:pt x="649" y="376"/>
                    </a:cubicBezTo>
                    <a:cubicBezTo>
                      <a:pt x="649" y="402"/>
                      <a:pt x="669" y="422"/>
                      <a:pt x="694" y="422"/>
                    </a:cubicBezTo>
                    <a:cubicBezTo>
                      <a:pt x="720" y="422"/>
                      <a:pt x="740" y="402"/>
                      <a:pt x="740" y="376"/>
                    </a:cubicBezTo>
                    <a:close/>
                    <a:moveTo>
                      <a:pt x="112" y="258"/>
                    </a:moveTo>
                    <a:cubicBezTo>
                      <a:pt x="95" y="258"/>
                      <a:pt x="81" y="272"/>
                      <a:pt x="81" y="290"/>
                    </a:cubicBezTo>
                    <a:cubicBezTo>
                      <a:pt x="81" y="307"/>
                      <a:pt x="95" y="321"/>
                      <a:pt x="112" y="321"/>
                    </a:cubicBezTo>
                    <a:cubicBezTo>
                      <a:pt x="129" y="321"/>
                      <a:pt x="143" y="307"/>
                      <a:pt x="143" y="290"/>
                    </a:cubicBezTo>
                    <a:cubicBezTo>
                      <a:pt x="143" y="272"/>
                      <a:pt x="129" y="258"/>
                      <a:pt x="112" y="258"/>
                    </a:cubicBezTo>
                    <a:close/>
                    <a:moveTo>
                      <a:pt x="565" y="450"/>
                    </a:moveTo>
                    <a:cubicBezTo>
                      <a:pt x="516" y="385"/>
                      <a:pt x="516" y="385"/>
                      <a:pt x="516" y="385"/>
                    </a:cubicBezTo>
                    <a:cubicBezTo>
                      <a:pt x="465" y="385"/>
                      <a:pt x="442" y="385"/>
                      <a:pt x="391" y="385"/>
                    </a:cubicBezTo>
                    <a:cubicBezTo>
                      <a:pt x="354" y="332"/>
                      <a:pt x="354" y="332"/>
                      <a:pt x="354" y="332"/>
                    </a:cubicBezTo>
                    <a:cubicBezTo>
                      <a:pt x="218" y="332"/>
                      <a:pt x="218" y="332"/>
                      <a:pt x="218" y="332"/>
                    </a:cubicBezTo>
                    <a:cubicBezTo>
                      <a:pt x="212" y="347"/>
                      <a:pt x="203" y="360"/>
                      <a:pt x="192" y="372"/>
                    </a:cubicBezTo>
                    <a:cubicBezTo>
                      <a:pt x="329" y="372"/>
                      <a:pt x="329" y="372"/>
                      <a:pt x="329" y="372"/>
                    </a:cubicBezTo>
                    <a:cubicBezTo>
                      <a:pt x="366" y="425"/>
                      <a:pt x="366" y="425"/>
                      <a:pt x="366" y="425"/>
                    </a:cubicBezTo>
                    <a:cubicBezTo>
                      <a:pt x="417" y="425"/>
                      <a:pt x="440" y="425"/>
                      <a:pt x="492" y="425"/>
                    </a:cubicBezTo>
                    <a:cubicBezTo>
                      <a:pt x="540" y="490"/>
                      <a:pt x="540" y="490"/>
                      <a:pt x="540" y="490"/>
                    </a:cubicBezTo>
                    <a:cubicBezTo>
                      <a:pt x="673" y="490"/>
                      <a:pt x="673" y="490"/>
                      <a:pt x="673" y="490"/>
                    </a:cubicBezTo>
                    <a:cubicBezTo>
                      <a:pt x="645" y="450"/>
                      <a:pt x="645" y="450"/>
                      <a:pt x="645" y="450"/>
                    </a:cubicBezTo>
                    <a:lnTo>
                      <a:pt x="565" y="450"/>
                    </a:lnTo>
                    <a:close/>
                  </a:path>
                </a:pathLst>
              </a:custGeom>
              <a:solidFill>
                <a:srgbClr val="FFFFFF"/>
              </a:solidFill>
              <a:ln>
                <a:noFill/>
              </a:ln>
              <a:effectLst>
                <a:outerShdw blurRad="38100" dist="25400" dir="5400000" algn="t" rotWithShape="0">
                  <a:prstClr val="black">
                    <a:alpha val="20000"/>
                  </a:prstClr>
                </a:outerShdw>
              </a:effectLst>
            </p:spPr>
            <p:txBody>
              <a:bodyPr vert="horz" wrap="square" lIns="91416" tIns="45708" rIns="91416" bIns="45708" numCol="1" anchor="t" anchorCtr="0" compatLnSpc="1">
                <a:prstTxWarp prst="textNoShape">
                  <a:avLst/>
                </a:prstTxWarp>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defTabSz="909074">
                  <a:defRPr/>
                </a:pPr>
                <a:endParaRPr lang="en-US" sz="2000" kern="0" dirty="0">
                  <a:solidFill>
                    <a:srgbClr val="000000"/>
                  </a:solidFill>
                  <a:latin typeface="CiscoSans ExtraLight"/>
                </a:endParaRPr>
              </a:p>
            </p:txBody>
          </p:sp>
          <p:sp>
            <p:nvSpPr>
              <p:cNvPr id="44" name="Rectangle 43"/>
              <p:cNvSpPr/>
              <p:nvPr/>
            </p:nvSpPr>
            <p:spPr>
              <a:xfrm>
                <a:off x="1443037" y="1877732"/>
                <a:ext cx="954372" cy="817237"/>
              </a:xfrm>
              <a:prstGeom prst="rect">
                <a:avLst/>
              </a:prstGeom>
              <a:solidFill>
                <a:schemeClr val="accent1">
                  <a:lumMod val="50000"/>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041" rtl="0" eaLnBrk="1" latinLnBrk="0" hangingPunct="1">
                  <a:defRPr sz="1900" kern="1200">
                    <a:solidFill>
                      <a:schemeClr val="lt1"/>
                    </a:solidFill>
                    <a:latin typeface="+mn-lt"/>
                    <a:ea typeface="+mn-ea"/>
                    <a:cs typeface="+mn-cs"/>
                  </a:defRPr>
                </a:lvl1pPr>
                <a:lvl2pPr marL="457041" algn="l" defTabSz="457041" rtl="0" eaLnBrk="1" latinLnBrk="0" hangingPunct="1">
                  <a:defRPr sz="1900" kern="1200">
                    <a:solidFill>
                      <a:schemeClr val="lt1"/>
                    </a:solidFill>
                    <a:latin typeface="+mn-lt"/>
                    <a:ea typeface="+mn-ea"/>
                    <a:cs typeface="+mn-cs"/>
                  </a:defRPr>
                </a:lvl2pPr>
                <a:lvl3pPr marL="914095" algn="l" defTabSz="457041" rtl="0" eaLnBrk="1" latinLnBrk="0" hangingPunct="1">
                  <a:defRPr sz="1900" kern="1200">
                    <a:solidFill>
                      <a:schemeClr val="lt1"/>
                    </a:solidFill>
                    <a:latin typeface="+mn-lt"/>
                    <a:ea typeface="+mn-ea"/>
                    <a:cs typeface="+mn-cs"/>
                  </a:defRPr>
                </a:lvl3pPr>
                <a:lvl4pPr marL="1371141" algn="l" defTabSz="457041" rtl="0" eaLnBrk="1" latinLnBrk="0" hangingPunct="1">
                  <a:defRPr sz="1900" kern="1200">
                    <a:solidFill>
                      <a:schemeClr val="lt1"/>
                    </a:solidFill>
                    <a:latin typeface="+mn-lt"/>
                    <a:ea typeface="+mn-ea"/>
                    <a:cs typeface="+mn-cs"/>
                  </a:defRPr>
                </a:lvl4pPr>
                <a:lvl5pPr marL="1828192" algn="l" defTabSz="457041" rtl="0" eaLnBrk="1" latinLnBrk="0" hangingPunct="1">
                  <a:defRPr sz="1900" kern="1200">
                    <a:solidFill>
                      <a:schemeClr val="lt1"/>
                    </a:solidFill>
                    <a:latin typeface="+mn-lt"/>
                    <a:ea typeface="+mn-ea"/>
                    <a:cs typeface="+mn-cs"/>
                  </a:defRPr>
                </a:lvl5pPr>
                <a:lvl6pPr marL="2285233" algn="l" defTabSz="457041" rtl="0" eaLnBrk="1" latinLnBrk="0" hangingPunct="1">
                  <a:defRPr sz="1900" kern="1200">
                    <a:solidFill>
                      <a:schemeClr val="lt1"/>
                    </a:solidFill>
                    <a:latin typeface="+mn-lt"/>
                    <a:ea typeface="+mn-ea"/>
                    <a:cs typeface="+mn-cs"/>
                  </a:defRPr>
                </a:lvl6pPr>
                <a:lvl7pPr marL="2742287" algn="l" defTabSz="457041" rtl="0" eaLnBrk="1" latinLnBrk="0" hangingPunct="1">
                  <a:defRPr sz="1900" kern="1200">
                    <a:solidFill>
                      <a:schemeClr val="lt1"/>
                    </a:solidFill>
                    <a:latin typeface="+mn-lt"/>
                    <a:ea typeface="+mn-ea"/>
                    <a:cs typeface="+mn-cs"/>
                  </a:defRPr>
                </a:lvl7pPr>
                <a:lvl8pPr marL="3199333" algn="l" defTabSz="457041" rtl="0" eaLnBrk="1" latinLnBrk="0" hangingPunct="1">
                  <a:defRPr sz="1900" kern="1200">
                    <a:solidFill>
                      <a:schemeClr val="lt1"/>
                    </a:solidFill>
                    <a:latin typeface="+mn-lt"/>
                    <a:ea typeface="+mn-ea"/>
                    <a:cs typeface="+mn-cs"/>
                  </a:defRPr>
                </a:lvl8pPr>
                <a:lvl9pPr marL="3656384" algn="l" defTabSz="457041" rtl="0" eaLnBrk="1" latinLnBrk="0" hangingPunct="1">
                  <a:defRPr sz="1900" kern="1200">
                    <a:solidFill>
                      <a:schemeClr val="lt1"/>
                    </a:solidFill>
                    <a:latin typeface="+mn-lt"/>
                    <a:ea typeface="+mn-ea"/>
                    <a:cs typeface="+mn-cs"/>
                  </a:defRPr>
                </a:lvl9pPr>
              </a:lstStyle>
              <a:p>
                <a:pPr algn="ctr" defTabSz="682042"/>
                <a:endParaRPr lang="en-US" sz="1200" dirty="0">
                  <a:solidFill>
                    <a:srgbClr val="8E909E"/>
                  </a:solidFill>
                  <a:latin typeface="CiscoSansTT"/>
                  <a:cs typeface="CiscoSansTT"/>
                </a:endParaRPr>
              </a:p>
            </p:txBody>
          </p:sp>
          <p:sp>
            <p:nvSpPr>
              <p:cNvPr id="45" name="TextBox 34"/>
              <p:cNvSpPr txBox="1"/>
              <p:nvPr/>
            </p:nvSpPr>
            <p:spPr>
              <a:xfrm>
                <a:off x="1495339" y="2303334"/>
                <a:ext cx="849768" cy="415498"/>
              </a:xfrm>
              <a:prstGeom prst="rect">
                <a:avLst/>
              </a:prstGeom>
              <a:noFill/>
            </p:spPr>
            <p:txBody>
              <a:bodyPr wrap="square" rtlCol="0">
                <a:spAutoFit/>
              </a:bodyPr>
              <a:lstStyle>
                <a:defPPr>
                  <a:defRPr lang="en-US"/>
                </a:defPPr>
                <a:lvl1pPr marL="0" algn="l" defTabSz="457041" rtl="0" eaLnBrk="1" latinLnBrk="0" hangingPunct="1">
                  <a:defRPr sz="1900" kern="1200">
                    <a:solidFill>
                      <a:schemeClr val="tx1"/>
                    </a:solidFill>
                    <a:latin typeface="+mn-lt"/>
                    <a:ea typeface="+mn-ea"/>
                    <a:cs typeface="+mn-cs"/>
                  </a:defRPr>
                </a:lvl1pPr>
                <a:lvl2pPr marL="457041" algn="l" defTabSz="457041" rtl="0" eaLnBrk="1" latinLnBrk="0" hangingPunct="1">
                  <a:defRPr sz="1900" kern="1200">
                    <a:solidFill>
                      <a:schemeClr val="tx1"/>
                    </a:solidFill>
                    <a:latin typeface="+mn-lt"/>
                    <a:ea typeface="+mn-ea"/>
                    <a:cs typeface="+mn-cs"/>
                  </a:defRPr>
                </a:lvl2pPr>
                <a:lvl3pPr marL="914095" algn="l" defTabSz="457041" rtl="0" eaLnBrk="1" latinLnBrk="0" hangingPunct="1">
                  <a:defRPr sz="1900" kern="1200">
                    <a:solidFill>
                      <a:schemeClr val="tx1"/>
                    </a:solidFill>
                    <a:latin typeface="+mn-lt"/>
                    <a:ea typeface="+mn-ea"/>
                    <a:cs typeface="+mn-cs"/>
                  </a:defRPr>
                </a:lvl3pPr>
                <a:lvl4pPr marL="1371141" algn="l" defTabSz="457041" rtl="0" eaLnBrk="1" latinLnBrk="0" hangingPunct="1">
                  <a:defRPr sz="1900" kern="1200">
                    <a:solidFill>
                      <a:schemeClr val="tx1"/>
                    </a:solidFill>
                    <a:latin typeface="+mn-lt"/>
                    <a:ea typeface="+mn-ea"/>
                    <a:cs typeface="+mn-cs"/>
                  </a:defRPr>
                </a:lvl4pPr>
                <a:lvl5pPr marL="1828192" algn="l" defTabSz="457041" rtl="0" eaLnBrk="1" latinLnBrk="0" hangingPunct="1">
                  <a:defRPr sz="1900" kern="1200">
                    <a:solidFill>
                      <a:schemeClr val="tx1"/>
                    </a:solidFill>
                    <a:latin typeface="+mn-lt"/>
                    <a:ea typeface="+mn-ea"/>
                    <a:cs typeface="+mn-cs"/>
                  </a:defRPr>
                </a:lvl5pPr>
                <a:lvl6pPr marL="2285233" algn="l" defTabSz="457041" rtl="0" eaLnBrk="1" latinLnBrk="0" hangingPunct="1">
                  <a:defRPr sz="1900" kern="1200">
                    <a:solidFill>
                      <a:schemeClr val="tx1"/>
                    </a:solidFill>
                    <a:latin typeface="+mn-lt"/>
                    <a:ea typeface="+mn-ea"/>
                    <a:cs typeface="+mn-cs"/>
                  </a:defRPr>
                </a:lvl6pPr>
                <a:lvl7pPr marL="2742287" algn="l" defTabSz="457041" rtl="0" eaLnBrk="1" latinLnBrk="0" hangingPunct="1">
                  <a:defRPr sz="1900" kern="1200">
                    <a:solidFill>
                      <a:schemeClr val="tx1"/>
                    </a:solidFill>
                    <a:latin typeface="+mn-lt"/>
                    <a:ea typeface="+mn-ea"/>
                    <a:cs typeface="+mn-cs"/>
                  </a:defRPr>
                </a:lvl7pPr>
                <a:lvl8pPr marL="3199333" algn="l" defTabSz="457041" rtl="0" eaLnBrk="1" latinLnBrk="0" hangingPunct="1">
                  <a:defRPr sz="1900" kern="1200">
                    <a:solidFill>
                      <a:schemeClr val="tx1"/>
                    </a:solidFill>
                    <a:latin typeface="+mn-lt"/>
                    <a:ea typeface="+mn-ea"/>
                    <a:cs typeface="+mn-cs"/>
                  </a:defRPr>
                </a:lvl8pPr>
                <a:lvl9pPr marL="3656384" algn="l" defTabSz="457041" rtl="0" eaLnBrk="1" latinLnBrk="0" hangingPunct="1">
                  <a:defRPr sz="1900" kern="1200">
                    <a:solidFill>
                      <a:schemeClr val="tx1"/>
                    </a:solidFill>
                    <a:latin typeface="+mn-lt"/>
                    <a:ea typeface="+mn-ea"/>
                    <a:cs typeface="+mn-cs"/>
                  </a:defRPr>
                </a:lvl9pPr>
              </a:lstStyle>
              <a:p>
                <a:pPr algn="ctr" defTabSz="682042"/>
                <a:r>
                  <a:rPr lang="en-US" sz="1100" dirty="0">
                    <a:solidFill>
                      <a:srgbClr val="FFFFFF"/>
                    </a:solidFill>
                    <a:latin typeface="Arial"/>
                  </a:rPr>
                  <a:t>Intrusion Prevention </a:t>
                </a:r>
                <a:r>
                  <a:rPr lang="en-US" sz="700" dirty="0">
                    <a:solidFill>
                      <a:srgbClr val="FFFFFF"/>
                    </a:solidFill>
                    <a:latin typeface="Arial"/>
                  </a:rPr>
                  <a:t>(Subscription)</a:t>
                </a:r>
                <a:endParaRPr lang="en-US" sz="1100" dirty="0">
                  <a:solidFill>
                    <a:srgbClr val="FFFFFF"/>
                  </a:solidFill>
                  <a:latin typeface="Arial"/>
                </a:endParaRPr>
              </a:p>
            </p:txBody>
          </p:sp>
          <p:pic>
            <p:nvPicPr>
              <p:cNvPr id="46" name="Picture 45" descr="Y:\Training\Cisco Templates\2010_Updated Templates\New Cisco Brand\Kubrik Icons\256 Pixel Size\barchart_0035_256.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84566" y="1997178"/>
                <a:ext cx="457200" cy="473438"/>
              </a:xfrm>
              <a:prstGeom prst="rect">
                <a:avLst/>
              </a:prstGeom>
              <a:noFill/>
            </p:spPr>
          </p:pic>
          <p:pic>
            <p:nvPicPr>
              <p:cNvPr id="47" name="Picture 46" descr="Y:\Training\Cisco Templates\2010_Updated Templates\New Cisco Brand\Kubrik Icons\256 Pixel Size\settings_0016_25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84568" y="3052758"/>
                <a:ext cx="457198" cy="457196"/>
              </a:xfrm>
              <a:prstGeom prst="rect">
                <a:avLst/>
              </a:prstGeom>
              <a:noFill/>
            </p:spPr>
          </p:pic>
          <p:pic>
            <p:nvPicPr>
              <p:cNvPr id="48" name="Picture 47" descr="Y:\Training\Cisco Templates\2010_Updated Templates\New Cisco Brand\Kubrik Icons\256 Pixel Size\applications_4107_2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17817" y="2761274"/>
                <a:ext cx="404813" cy="404813"/>
              </a:xfrm>
              <a:prstGeom prst="rect">
                <a:avLst/>
              </a:prstGeom>
              <a:noFill/>
            </p:spPr>
          </p:pic>
          <p:pic>
            <p:nvPicPr>
              <p:cNvPr id="49" name="Picture 48" descr="Y:\Production\Cisco Projects\C97 Presentation (PPT-PDF)\C97-732214-00\Suppported files\v3a\4.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37343" y="1934878"/>
                <a:ext cx="365760" cy="433741"/>
              </a:xfrm>
              <a:prstGeom prst="rect">
                <a:avLst/>
              </a:prstGeom>
              <a:noFill/>
            </p:spPr>
          </p:pic>
          <p:pic>
            <p:nvPicPr>
              <p:cNvPr id="50" name="Picture 49" descr="Y:\Production\Cisco Projects\C97 Presentation (PPT-PDF)\C97-732214-00\Suppported files\v3a\1.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8222" y="2057547"/>
                <a:ext cx="748507" cy="284016"/>
              </a:xfrm>
              <a:prstGeom prst="rect">
                <a:avLst/>
              </a:prstGeom>
              <a:noFill/>
            </p:spPr>
          </p:pic>
          <p:pic>
            <p:nvPicPr>
              <p:cNvPr id="51" name="Picture 50" descr="Y:\Production\Cisco Projects\C97 Presentation (PPT-PDF)\C97-732214-00\Suppported files\v3a\3.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6782" y="2781300"/>
                <a:ext cx="332656" cy="450850"/>
              </a:xfrm>
              <a:prstGeom prst="rect">
                <a:avLst/>
              </a:prstGeom>
              <a:noFill/>
            </p:spPr>
          </p:pic>
          <p:pic>
            <p:nvPicPr>
              <p:cNvPr id="52" name="Picture 51" descr="Y:\Production\Cisco Projects\C97 Presentation (PPT-PDF)\C97-732214-00\Suppported files\v3a\5.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80153" y="2805051"/>
                <a:ext cx="582613" cy="431860"/>
              </a:xfrm>
              <a:prstGeom prst="rect">
                <a:avLst/>
              </a:prstGeom>
              <a:noFill/>
            </p:spPr>
          </p:pic>
        </p:grpSp>
      </p:grpSp>
    </p:spTree>
    <p:extLst>
      <p:ext uri="{BB962C8B-B14F-4D97-AF65-F5344CB8AC3E}">
        <p14:creationId xmlns:p14="http://schemas.microsoft.com/office/powerpoint/2010/main" val="1199330784"/>
      </p:ext>
    </p:extLst>
  </p:cSld>
  <p:clrMapOvr>
    <a:masterClrMapping/>
  </p:clrMapOvr>
  <p:transition spd="med">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SSL Policies</a:t>
            </a:r>
            <a:endParaRPr lang="en-US" dirty="0"/>
          </a:p>
        </p:txBody>
      </p:sp>
      <p:sp>
        <p:nvSpPr>
          <p:cNvPr id="3" name="Content Placeholder 2"/>
          <p:cNvSpPr>
            <a:spLocks noGrp="1"/>
          </p:cNvSpPr>
          <p:nvPr>
            <p:ph idx="4294967295"/>
          </p:nvPr>
        </p:nvSpPr>
        <p:spPr>
          <a:xfrm>
            <a:off x="0" y="988414"/>
            <a:ext cx="12192000" cy="5232772"/>
          </a:xfrm>
          <a:prstGeom prst="rect">
            <a:avLst/>
          </a:prstGeom>
        </p:spPr>
        <p:txBody>
          <a:bodyPr>
            <a:noAutofit/>
          </a:bodyPr>
          <a:lstStyle/>
          <a:p>
            <a:r>
              <a:rPr lang="en-US" sz="2400" dirty="0" smtClean="0"/>
              <a:t>Controls how and what encrypted traffic is inspected and decrypted</a:t>
            </a:r>
          </a:p>
          <a:p>
            <a:r>
              <a:rPr lang="en-US" sz="2400" dirty="0" smtClean="0"/>
              <a:t>Simple policy blocks all encrypted traffic that uses a self-signed certificate.</a:t>
            </a:r>
          </a:p>
          <a:p>
            <a:r>
              <a:rPr lang="en-US" sz="2400" dirty="0" smtClean="0"/>
              <a:t>Actions are:</a:t>
            </a:r>
          </a:p>
          <a:p>
            <a:pPr lvl="1"/>
            <a:r>
              <a:rPr lang="en-US" sz="2000" b="1" dirty="0" smtClean="0"/>
              <a:t>Decrypt – Resign</a:t>
            </a:r>
            <a:r>
              <a:rPr lang="en-US" sz="2000" dirty="0" smtClean="0"/>
              <a:t>: Used for SSL decryption of public services (Google, Facebook, etc.)</a:t>
            </a:r>
          </a:p>
          <a:p>
            <a:pPr lvl="1"/>
            <a:r>
              <a:rPr lang="en-US" sz="2000" b="1" dirty="0" smtClean="0"/>
              <a:t>Decrypt – Known Key</a:t>
            </a:r>
            <a:r>
              <a:rPr lang="en-US" sz="2000" dirty="0" smtClean="0"/>
              <a:t>: Used when you have the certificate’s private key</a:t>
            </a:r>
          </a:p>
          <a:p>
            <a:pPr lvl="1"/>
            <a:r>
              <a:rPr lang="en-US" sz="2000" b="1" dirty="0" smtClean="0"/>
              <a:t>Do not decrypt</a:t>
            </a:r>
            <a:endParaRPr lang="en-US" sz="2000" dirty="0" smtClean="0"/>
          </a:p>
          <a:p>
            <a:pPr lvl="1"/>
            <a:r>
              <a:rPr lang="en-US" sz="2000" b="1" dirty="0" smtClean="0"/>
              <a:t>Block</a:t>
            </a:r>
          </a:p>
          <a:p>
            <a:pPr lvl="1"/>
            <a:r>
              <a:rPr lang="en-US" sz="2000" b="1" dirty="0" smtClean="0"/>
              <a:t>Block with reset</a:t>
            </a:r>
          </a:p>
          <a:p>
            <a:pPr lvl="1"/>
            <a:r>
              <a:rPr lang="en-US" sz="2000" b="1" dirty="0" smtClean="0"/>
              <a:t>Monitor</a:t>
            </a:r>
          </a:p>
          <a:p>
            <a:r>
              <a:rPr lang="en-US" sz="2400" dirty="0" smtClean="0"/>
              <a:t>Many actions can be taken on encrypted traffic without decryption by inspecting the certificate, DN, cert status, cipher suite, and version (all supported by FTD).</a:t>
            </a:r>
            <a:endParaRPr lang="en-US" sz="2400" dirty="0"/>
          </a:p>
        </p:txBody>
      </p:sp>
    </p:spTree>
    <p:extLst>
      <p:ext uri="{BB962C8B-B14F-4D97-AF65-F5344CB8AC3E}">
        <p14:creationId xmlns:p14="http://schemas.microsoft.com/office/powerpoint/2010/main" val="346587042"/>
      </p:ext>
    </p:extLst>
  </p:cSld>
  <p:clrMapOvr>
    <a:masterClrMapping/>
  </p:clrMapOvr>
  <p:transition spd="med">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Noob Guide to SSL Encryption for HTTPS</a:t>
            </a:r>
            <a:endParaRPr lang="en-US" dirty="0"/>
          </a:p>
        </p:txBody>
      </p:sp>
      <p:sp>
        <p:nvSpPr>
          <p:cNvPr id="3" name="Content Placeholder 2"/>
          <p:cNvSpPr>
            <a:spLocks noGrp="1"/>
          </p:cNvSpPr>
          <p:nvPr>
            <p:ph idx="4294967295"/>
          </p:nvPr>
        </p:nvSpPr>
        <p:spPr>
          <a:xfrm>
            <a:off x="0" y="837596"/>
            <a:ext cx="12192000" cy="5258404"/>
          </a:xfrm>
          <a:prstGeom prst="rect">
            <a:avLst/>
          </a:prstGeom>
        </p:spPr>
        <p:txBody>
          <a:bodyPr>
            <a:normAutofit/>
          </a:bodyPr>
          <a:lstStyle/>
          <a:p>
            <a:pPr marL="514350" indent="-514350">
              <a:buFont typeface="+mj-lt"/>
              <a:buAutoNum type="arabicPeriod"/>
            </a:pPr>
            <a:r>
              <a:rPr lang="en-US" dirty="0" smtClean="0"/>
              <a:t>Computers agree on how to encrypt.</a:t>
            </a:r>
          </a:p>
          <a:p>
            <a:pPr marL="971550" lvl="1" indent="-514350">
              <a:buFont typeface="+mj-lt"/>
              <a:buAutoNum type="arabicPeriod"/>
            </a:pPr>
            <a:r>
              <a:rPr lang="en-US" dirty="0" smtClean="0"/>
              <a:t>Client’s browser attempts to connect to SSL port on server.  It sends a preferred Key, Cipher, Hash, (AKA </a:t>
            </a:r>
            <a:r>
              <a:rPr lang="en-US" b="1" dirty="0" smtClean="0"/>
              <a:t>Cipher Suite</a:t>
            </a:r>
            <a:r>
              <a:rPr lang="en-US" dirty="0" smtClean="0"/>
              <a:t>) and </a:t>
            </a:r>
            <a:r>
              <a:rPr lang="en-US" b="1" dirty="0" smtClean="0"/>
              <a:t>SSL version</a:t>
            </a:r>
            <a:r>
              <a:rPr lang="en-US" dirty="0" smtClean="0"/>
              <a:t> to server.  (Client also sends a random number that will be used to create a master secret code.)</a:t>
            </a:r>
          </a:p>
          <a:p>
            <a:pPr marL="971550" lvl="1" indent="-514350">
              <a:buFont typeface="+mj-lt"/>
              <a:buAutoNum type="arabicPeriod"/>
            </a:pPr>
            <a:r>
              <a:rPr lang="en-US" dirty="0" smtClean="0"/>
              <a:t>Server responds with what </a:t>
            </a:r>
            <a:r>
              <a:rPr lang="en-US" b="1" dirty="0" smtClean="0"/>
              <a:t>Cipher Suite</a:t>
            </a:r>
            <a:r>
              <a:rPr lang="en-US" dirty="0" smtClean="0"/>
              <a:t> and </a:t>
            </a:r>
            <a:r>
              <a:rPr lang="en-US" b="1" dirty="0" smtClean="0"/>
              <a:t>SSL version</a:t>
            </a:r>
            <a:r>
              <a:rPr lang="en-US" dirty="0" smtClean="0"/>
              <a:t> it can do.</a:t>
            </a:r>
          </a:p>
          <a:p>
            <a:pPr marL="514350" indent="-514350">
              <a:buFont typeface="+mj-lt"/>
              <a:buAutoNum type="arabicPeriod"/>
            </a:pPr>
            <a:r>
              <a:rPr lang="en-US" dirty="0" smtClean="0"/>
              <a:t>Client’s browser requests web server identity.</a:t>
            </a:r>
          </a:p>
          <a:p>
            <a:pPr marL="514350" indent="-514350">
              <a:buFont typeface="+mj-lt"/>
              <a:buAutoNum type="arabicPeriod"/>
            </a:pPr>
            <a:r>
              <a:rPr lang="en-US" dirty="0" smtClean="0"/>
              <a:t>Server sends certificate to the client.</a:t>
            </a:r>
          </a:p>
          <a:p>
            <a:pPr marL="514350" indent="-514350">
              <a:buFont typeface="+mj-lt"/>
              <a:buAutoNum type="arabicPeriod"/>
            </a:pPr>
            <a:r>
              <a:rPr lang="en-US" dirty="0" smtClean="0"/>
              <a:t>Browser checks whether </a:t>
            </a:r>
            <a:r>
              <a:rPr lang="en-US" b="1" dirty="0" smtClean="0"/>
              <a:t>SSL Certificate is trustworthy</a:t>
            </a:r>
            <a:r>
              <a:rPr lang="en-US" dirty="0" smtClean="0"/>
              <a:t>.</a:t>
            </a:r>
          </a:p>
          <a:p>
            <a:pPr marL="971550" lvl="1" indent="-514350">
              <a:buFont typeface="+mj-lt"/>
              <a:buAutoNum type="arabicPeriod"/>
            </a:pPr>
            <a:r>
              <a:rPr lang="en-US" dirty="0" smtClean="0"/>
              <a:t>Is certificate self-signed or signed via certificate authority that the client computer trusts.</a:t>
            </a:r>
          </a:p>
          <a:p>
            <a:pPr marL="514350" indent="-514350">
              <a:buFont typeface="+mj-lt"/>
              <a:buAutoNum type="arabicPeriod"/>
            </a:pPr>
            <a:r>
              <a:rPr lang="en-US" dirty="0" smtClean="0"/>
              <a:t>Browser sends a “Start Encrypting” message to server.  (Note: This is the last unencrypted transmission.)</a:t>
            </a:r>
          </a:p>
          <a:p>
            <a:pPr marL="514350" indent="-514350">
              <a:buFont typeface="+mj-lt"/>
              <a:buAutoNum type="arabicPeriod"/>
            </a:pPr>
            <a:r>
              <a:rPr lang="en-US" dirty="0" smtClean="0"/>
              <a:t>Server sends back “Start Encrypting”, digitally signed ACK, to start session.</a:t>
            </a:r>
          </a:p>
          <a:p>
            <a:pPr marL="514350" indent="-514350">
              <a:buFont typeface="+mj-lt"/>
              <a:buAutoNum type="arabicPeriod"/>
            </a:pPr>
            <a:r>
              <a:rPr lang="en-US" dirty="0" smtClean="0"/>
              <a:t>Encrypted data is shared.</a:t>
            </a:r>
          </a:p>
          <a:p>
            <a:pPr marL="514350" indent="-514350">
              <a:buFont typeface="+mj-lt"/>
              <a:buAutoNum type="arabicPeriod"/>
            </a:pPr>
            <a:endParaRPr lang="en-US" dirty="0"/>
          </a:p>
        </p:txBody>
      </p:sp>
    </p:spTree>
    <p:extLst>
      <p:ext uri="{BB962C8B-B14F-4D97-AF65-F5344CB8AC3E}">
        <p14:creationId xmlns:p14="http://schemas.microsoft.com/office/powerpoint/2010/main" val="2163809921"/>
      </p:ext>
    </p:extLst>
  </p:cSld>
  <p:clrMapOvr>
    <a:masterClrMapping/>
  </p:clrMapOvr>
  <p:transition spd="med">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4 Use Cases for SSL</a:t>
            </a:r>
            <a:endParaRPr lang="en-US" dirty="0"/>
          </a:p>
        </p:txBody>
      </p:sp>
      <p:sp>
        <p:nvSpPr>
          <p:cNvPr id="3" name="Content Placeholder 2"/>
          <p:cNvSpPr>
            <a:spLocks noGrp="1"/>
          </p:cNvSpPr>
          <p:nvPr>
            <p:ph idx="4294967295"/>
          </p:nvPr>
        </p:nvSpPr>
        <p:spPr>
          <a:xfrm>
            <a:off x="583688" y="1430868"/>
            <a:ext cx="9931912" cy="3086703"/>
          </a:xfrm>
          <a:prstGeom prst="rect">
            <a:avLst/>
          </a:prstGeom>
        </p:spPr>
        <p:txBody>
          <a:bodyPr>
            <a:noAutofit/>
          </a:bodyPr>
          <a:lstStyle/>
          <a:p>
            <a:pPr marL="514350" indent="-514350">
              <a:buFont typeface="+mj-lt"/>
              <a:buAutoNum type="arabicPeriod"/>
            </a:pPr>
            <a:r>
              <a:rPr lang="en-US" sz="4000" dirty="0" smtClean="0"/>
              <a:t>Known Key</a:t>
            </a:r>
          </a:p>
          <a:p>
            <a:pPr marL="514350" indent="-514350">
              <a:buFont typeface="+mj-lt"/>
              <a:buAutoNum type="arabicPeriod"/>
            </a:pPr>
            <a:r>
              <a:rPr lang="en-US" sz="4000" dirty="0" smtClean="0"/>
              <a:t>Unknown Key</a:t>
            </a:r>
          </a:p>
          <a:p>
            <a:pPr marL="514350" indent="-514350">
              <a:buFont typeface="+mj-lt"/>
              <a:buAutoNum type="arabicPeriod"/>
            </a:pPr>
            <a:r>
              <a:rPr lang="en-US" sz="4000" dirty="0" smtClean="0"/>
              <a:t>Don’t Decrypt</a:t>
            </a:r>
          </a:p>
          <a:p>
            <a:pPr marL="514350" indent="-514350">
              <a:buFont typeface="+mj-lt"/>
              <a:buAutoNum type="arabicPeriod"/>
            </a:pPr>
            <a:r>
              <a:rPr lang="en-US" sz="4000" dirty="0" smtClean="0"/>
              <a:t>Block</a:t>
            </a:r>
          </a:p>
        </p:txBody>
      </p:sp>
    </p:spTree>
    <p:extLst>
      <p:ext uri="{BB962C8B-B14F-4D97-AF65-F5344CB8AC3E}">
        <p14:creationId xmlns:p14="http://schemas.microsoft.com/office/powerpoint/2010/main" val="820271362"/>
      </p:ext>
    </p:extLst>
  </p:cSld>
  <p:clrMapOvr>
    <a:masterClrMapping/>
  </p:clrMapOvr>
  <p:transition spd="med">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4 Use Cases for SSL (cont.)</a:t>
            </a:r>
            <a:endParaRPr lang="en-US" dirty="0"/>
          </a:p>
        </p:txBody>
      </p:sp>
      <p:sp>
        <p:nvSpPr>
          <p:cNvPr id="3" name="Content Placeholder 2"/>
          <p:cNvSpPr>
            <a:spLocks noGrp="1"/>
          </p:cNvSpPr>
          <p:nvPr>
            <p:ph idx="4294967295"/>
          </p:nvPr>
        </p:nvSpPr>
        <p:spPr>
          <a:xfrm>
            <a:off x="39401" y="799498"/>
            <a:ext cx="11127317" cy="2545820"/>
          </a:xfrm>
          <a:prstGeom prst="rect">
            <a:avLst/>
          </a:prstGeom>
        </p:spPr>
        <p:txBody>
          <a:bodyPr>
            <a:normAutofit/>
          </a:bodyPr>
          <a:lstStyle/>
          <a:p>
            <a:pPr marL="514350" indent="-514350">
              <a:buFont typeface="+mj-lt"/>
              <a:buAutoNum type="arabicPeriod"/>
            </a:pPr>
            <a:r>
              <a:rPr lang="en-US" b="1" dirty="0" smtClean="0"/>
              <a:t>Known Key</a:t>
            </a:r>
          </a:p>
          <a:p>
            <a:pPr marL="971550" lvl="1" indent="-514350">
              <a:buFont typeface="+mj-lt"/>
              <a:buAutoNum type="arabicPeriod"/>
            </a:pPr>
            <a:r>
              <a:rPr lang="en-US" dirty="0" smtClean="0"/>
              <a:t>Install server’s private key into NGFW.</a:t>
            </a:r>
          </a:p>
          <a:p>
            <a:pPr marL="971550" lvl="1" indent="-514350">
              <a:buFont typeface="+mj-lt"/>
              <a:buAutoNum type="arabicPeriod"/>
            </a:pPr>
            <a:r>
              <a:rPr lang="en-US" dirty="0" smtClean="0"/>
              <a:t>NGFW will then decrypt, inspect, and re-encrypt with server’s key.</a:t>
            </a:r>
          </a:p>
          <a:p>
            <a:pPr marL="514350" indent="-514350">
              <a:buFont typeface="+mj-lt"/>
              <a:buAutoNum type="arabicPeriod"/>
            </a:pPr>
            <a:r>
              <a:rPr lang="en-US" dirty="0" smtClean="0"/>
              <a:t>Unknown Key</a:t>
            </a:r>
          </a:p>
          <a:p>
            <a:pPr marL="514350" indent="-514350">
              <a:buFont typeface="+mj-lt"/>
              <a:buAutoNum type="arabicPeriod"/>
            </a:pPr>
            <a:r>
              <a:rPr lang="en-US" dirty="0" smtClean="0"/>
              <a:t>Don’t Decrypt</a:t>
            </a:r>
          </a:p>
          <a:p>
            <a:pPr marL="514350" indent="-514350">
              <a:buFont typeface="+mj-lt"/>
              <a:buAutoNum type="arabicPeriod"/>
            </a:pPr>
            <a:r>
              <a:rPr lang="en-US" dirty="0" smtClean="0"/>
              <a:t>Block</a:t>
            </a:r>
          </a:p>
        </p:txBody>
      </p:sp>
      <p:pic>
        <p:nvPicPr>
          <p:cNvPr id="4" name="Picture 3"/>
          <p:cNvPicPr>
            <a:picLocks noChangeAspect="1"/>
          </p:cNvPicPr>
          <p:nvPr/>
        </p:nvPicPr>
        <p:blipFill>
          <a:blip r:embed="rId2"/>
          <a:stretch>
            <a:fillRect/>
          </a:stretch>
        </p:blipFill>
        <p:spPr>
          <a:xfrm>
            <a:off x="3203738" y="2618014"/>
            <a:ext cx="8507267" cy="3656015"/>
          </a:xfrm>
          <a:prstGeom prst="rect">
            <a:avLst/>
          </a:prstGeom>
        </p:spPr>
      </p:pic>
    </p:spTree>
    <p:extLst>
      <p:ext uri="{BB962C8B-B14F-4D97-AF65-F5344CB8AC3E}">
        <p14:creationId xmlns:p14="http://schemas.microsoft.com/office/powerpoint/2010/main" val="389058710"/>
      </p:ext>
    </p:extLst>
  </p:cSld>
  <p:clrMapOvr>
    <a:masterClrMapping/>
  </p:clrMapOvr>
  <p:transition spd="med">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4 Use Cases for SSL (cont.)</a:t>
            </a:r>
            <a:endParaRPr lang="en-US" dirty="0"/>
          </a:p>
        </p:txBody>
      </p:sp>
      <p:sp>
        <p:nvSpPr>
          <p:cNvPr id="3" name="Content Placeholder 2"/>
          <p:cNvSpPr>
            <a:spLocks noGrp="1"/>
          </p:cNvSpPr>
          <p:nvPr>
            <p:ph idx="4294967295"/>
          </p:nvPr>
        </p:nvSpPr>
        <p:spPr>
          <a:xfrm>
            <a:off x="0" y="772284"/>
            <a:ext cx="11127317" cy="2545820"/>
          </a:xfrm>
          <a:prstGeom prst="rect">
            <a:avLst/>
          </a:prstGeom>
        </p:spPr>
        <p:txBody>
          <a:bodyPr>
            <a:normAutofit fontScale="92500" lnSpcReduction="20000"/>
          </a:bodyPr>
          <a:lstStyle/>
          <a:p>
            <a:pPr marL="514350" indent="-514350">
              <a:buFont typeface="+mj-lt"/>
              <a:buAutoNum type="arabicPeriod"/>
            </a:pPr>
            <a:r>
              <a:rPr lang="en-US" dirty="0" smtClean="0"/>
              <a:t>Known Key</a:t>
            </a:r>
          </a:p>
          <a:p>
            <a:pPr marL="514350" indent="-514350">
              <a:buFont typeface="+mj-lt"/>
              <a:buAutoNum type="arabicPeriod"/>
            </a:pPr>
            <a:r>
              <a:rPr lang="en-US" b="1" dirty="0" smtClean="0"/>
              <a:t>Unknown Key</a:t>
            </a:r>
          </a:p>
          <a:p>
            <a:pPr marL="971550" lvl="1" indent="-514350">
              <a:buFont typeface="+mj-lt"/>
              <a:buAutoNum type="arabicPeriod"/>
            </a:pPr>
            <a:r>
              <a:rPr lang="en-US" dirty="0" smtClean="0"/>
              <a:t>Install trust of NGFW as CA in workstations.</a:t>
            </a:r>
          </a:p>
          <a:p>
            <a:pPr marL="971550" lvl="1" indent="-514350">
              <a:buFont typeface="+mj-lt"/>
              <a:buAutoNum type="arabicPeriod"/>
            </a:pPr>
            <a:r>
              <a:rPr lang="en-US" dirty="0" smtClean="0"/>
              <a:t>Create NGFW key.</a:t>
            </a:r>
          </a:p>
          <a:p>
            <a:pPr marL="971550" lvl="1" indent="-514350">
              <a:buFont typeface="+mj-lt"/>
              <a:buAutoNum type="arabicPeriod"/>
            </a:pPr>
            <a:r>
              <a:rPr lang="en-US" dirty="0" smtClean="0"/>
              <a:t>Decrypt SSL, inspect, and then re-encrypt with NGFW’s key.</a:t>
            </a:r>
          </a:p>
          <a:p>
            <a:pPr marL="514350" indent="-514350">
              <a:buFont typeface="+mj-lt"/>
              <a:buAutoNum type="arabicPeriod"/>
            </a:pPr>
            <a:r>
              <a:rPr lang="en-US" dirty="0" smtClean="0"/>
              <a:t>Don’t Decrypt</a:t>
            </a:r>
          </a:p>
          <a:p>
            <a:pPr marL="514350" indent="-514350">
              <a:buFont typeface="+mj-lt"/>
              <a:buAutoNum type="arabicPeriod"/>
            </a:pPr>
            <a:r>
              <a:rPr lang="en-US" dirty="0" smtClean="0"/>
              <a:t>Block</a:t>
            </a:r>
          </a:p>
        </p:txBody>
      </p:sp>
      <p:pic>
        <p:nvPicPr>
          <p:cNvPr id="5" name="Picture 4"/>
          <p:cNvPicPr>
            <a:picLocks noChangeAspect="1"/>
          </p:cNvPicPr>
          <p:nvPr/>
        </p:nvPicPr>
        <p:blipFill>
          <a:blip r:embed="rId2"/>
          <a:stretch>
            <a:fillRect/>
          </a:stretch>
        </p:blipFill>
        <p:spPr>
          <a:xfrm>
            <a:off x="3037114" y="2376666"/>
            <a:ext cx="8962249" cy="3919135"/>
          </a:xfrm>
          <a:prstGeom prst="rect">
            <a:avLst/>
          </a:prstGeom>
        </p:spPr>
      </p:pic>
    </p:spTree>
    <p:extLst>
      <p:ext uri="{BB962C8B-B14F-4D97-AF65-F5344CB8AC3E}">
        <p14:creationId xmlns:p14="http://schemas.microsoft.com/office/powerpoint/2010/main" val="3610093846"/>
      </p:ext>
    </p:extLst>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4 Use Cases for SSL (cont.)</a:t>
            </a:r>
            <a:endParaRPr lang="en-US" dirty="0"/>
          </a:p>
        </p:txBody>
      </p:sp>
      <p:sp>
        <p:nvSpPr>
          <p:cNvPr id="3" name="Content Placeholder 2"/>
          <p:cNvSpPr>
            <a:spLocks noGrp="1"/>
          </p:cNvSpPr>
          <p:nvPr>
            <p:ph idx="4294967295"/>
          </p:nvPr>
        </p:nvSpPr>
        <p:spPr>
          <a:xfrm>
            <a:off x="0" y="799498"/>
            <a:ext cx="11127317" cy="2545820"/>
          </a:xfrm>
          <a:prstGeom prst="rect">
            <a:avLst/>
          </a:prstGeom>
        </p:spPr>
        <p:txBody>
          <a:bodyPr>
            <a:normAutofit/>
          </a:bodyPr>
          <a:lstStyle/>
          <a:p>
            <a:pPr marL="514350" indent="-514350">
              <a:buFont typeface="+mj-lt"/>
              <a:buAutoNum type="arabicPeriod"/>
            </a:pPr>
            <a:r>
              <a:rPr lang="en-US" dirty="0" smtClean="0"/>
              <a:t>Known Key</a:t>
            </a:r>
          </a:p>
          <a:p>
            <a:pPr marL="514350" indent="-514350">
              <a:buFont typeface="+mj-lt"/>
              <a:buAutoNum type="arabicPeriod"/>
            </a:pPr>
            <a:r>
              <a:rPr lang="en-US" dirty="0" smtClean="0"/>
              <a:t>Unknown Key</a:t>
            </a:r>
          </a:p>
          <a:p>
            <a:pPr marL="514350" indent="-514350">
              <a:buFont typeface="+mj-lt"/>
              <a:buAutoNum type="arabicPeriod"/>
            </a:pPr>
            <a:r>
              <a:rPr lang="en-US" b="1" dirty="0" smtClean="0"/>
              <a:t>Don’t Decrypt</a:t>
            </a:r>
          </a:p>
          <a:p>
            <a:pPr marL="971550" lvl="1" indent="-514350">
              <a:buFont typeface="+mj-lt"/>
              <a:buAutoNum type="arabicPeriod"/>
            </a:pPr>
            <a:r>
              <a:rPr lang="en-US" dirty="0" smtClean="0"/>
              <a:t>Acknowledge SSL use but just pass through (supposedly).</a:t>
            </a:r>
          </a:p>
          <a:p>
            <a:pPr marL="514350" indent="-514350">
              <a:buFont typeface="+mj-lt"/>
              <a:buAutoNum type="arabicPeriod"/>
            </a:pPr>
            <a:r>
              <a:rPr lang="en-US" dirty="0" smtClean="0"/>
              <a:t>Block</a:t>
            </a:r>
          </a:p>
        </p:txBody>
      </p:sp>
      <p:pic>
        <p:nvPicPr>
          <p:cNvPr id="4" name="Picture 3"/>
          <p:cNvPicPr>
            <a:picLocks noChangeAspect="1"/>
          </p:cNvPicPr>
          <p:nvPr/>
        </p:nvPicPr>
        <p:blipFill>
          <a:blip r:embed="rId2"/>
          <a:stretch>
            <a:fillRect/>
          </a:stretch>
        </p:blipFill>
        <p:spPr>
          <a:xfrm>
            <a:off x="2714239" y="3048000"/>
            <a:ext cx="9220423" cy="2499692"/>
          </a:xfrm>
          <a:prstGeom prst="rect">
            <a:avLst/>
          </a:prstGeom>
        </p:spPr>
      </p:pic>
    </p:spTree>
    <p:extLst>
      <p:ext uri="{BB962C8B-B14F-4D97-AF65-F5344CB8AC3E}">
        <p14:creationId xmlns:p14="http://schemas.microsoft.com/office/powerpoint/2010/main" val="3421990109"/>
      </p:ext>
    </p:extLst>
  </p:cSld>
  <p:clrMapOvr>
    <a:masterClrMapping/>
  </p:clrMapOvr>
  <p:transition spd="med">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4 Use Cases for SSL (cont.)</a:t>
            </a:r>
            <a:endParaRPr lang="en-US" dirty="0"/>
          </a:p>
        </p:txBody>
      </p:sp>
      <p:sp>
        <p:nvSpPr>
          <p:cNvPr id="3" name="Content Placeholder 2"/>
          <p:cNvSpPr>
            <a:spLocks noGrp="1"/>
          </p:cNvSpPr>
          <p:nvPr>
            <p:ph idx="4294967295"/>
          </p:nvPr>
        </p:nvSpPr>
        <p:spPr>
          <a:xfrm>
            <a:off x="0" y="821269"/>
            <a:ext cx="11127317" cy="2545820"/>
          </a:xfrm>
          <a:prstGeom prst="rect">
            <a:avLst/>
          </a:prstGeom>
        </p:spPr>
        <p:txBody>
          <a:bodyPr>
            <a:normAutofit/>
          </a:bodyPr>
          <a:lstStyle/>
          <a:p>
            <a:pPr marL="514350" indent="-514350">
              <a:buFont typeface="+mj-lt"/>
              <a:buAutoNum type="arabicPeriod"/>
            </a:pPr>
            <a:r>
              <a:rPr lang="en-US" dirty="0" smtClean="0"/>
              <a:t>Known Key</a:t>
            </a:r>
          </a:p>
          <a:p>
            <a:pPr marL="514350" indent="-514350">
              <a:buFont typeface="+mj-lt"/>
              <a:buAutoNum type="arabicPeriod"/>
            </a:pPr>
            <a:r>
              <a:rPr lang="en-US" dirty="0" smtClean="0"/>
              <a:t>Unknown Key</a:t>
            </a:r>
          </a:p>
          <a:p>
            <a:pPr marL="514350" indent="-514350">
              <a:buFont typeface="+mj-lt"/>
              <a:buAutoNum type="arabicPeriod"/>
            </a:pPr>
            <a:r>
              <a:rPr lang="en-US" dirty="0" smtClean="0"/>
              <a:t>Don’t Decrypt</a:t>
            </a:r>
          </a:p>
          <a:p>
            <a:pPr marL="514350" indent="-514350">
              <a:buFont typeface="+mj-lt"/>
              <a:buAutoNum type="arabicPeriod"/>
            </a:pPr>
            <a:r>
              <a:rPr lang="en-US" b="1" dirty="0" smtClean="0"/>
              <a:t>Block</a:t>
            </a:r>
          </a:p>
        </p:txBody>
      </p:sp>
      <p:pic>
        <p:nvPicPr>
          <p:cNvPr id="5" name="Picture 4"/>
          <p:cNvPicPr>
            <a:picLocks noChangeAspect="1"/>
          </p:cNvPicPr>
          <p:nvPr/>
        </p:nvPicPr>
        <p:blipFill>
          <a:blip r:embed="rId2"/>
          <a:stretch>
            <a:fillRect/>
          </a:stretch>
        </p:blipFill>
        <p:spPr>
          <a:xfrm>
            <a:off x="819985" y="3026229"/>
            <a:ext cx="10648832" cy="2888119"/>
          </a:xfrm>
          <a:prstGeom prst="rect">
            <a:avLst/>
          </a:prstGeom>
        </p:spPr>
      </p:pic>
    </p:spTree>
    <p:extLst>
      <p:ext uri="{BB962C8B-B14F-4D97-AF65-F5344CB8AC3E}">
        <p14:creationId xmlns:p14="http://schemas.microsoft.com/office/powerpoint/2010/main" val="3904165325"/>
      </p:ext>
    </p:extLst>
  </p:cSld>
  <p:clrMapOvr>
    <a:masterClrMapping/>
  </p:clrMapOvr>
  <p:transition spd="med">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Create SSL Policy</a:t>
            </a:r>
            <a:endParaRPr lang="en-US" dirty="0"/>
          </a:p>
        </p:txBody>
      </p:sp>
      <p:pic>
        <p:nvPicPr>
          <p:cNvPr id="7" name="Picture 6"/>
          <p:cNvPicPr>
            <a:picLocks noChangeAspect="1"/>
          </p:cNvPicPr>
          <p:nvPr/>
        </p:nvPicPr>
        <p:blipFill>
          <a:blip r:embed="rId2"/>
          <a:stretch>
            <a:fillRect/>
          </a:stretch>
        </p:blipFill>
        <p:spPr>
          <a:xfrm>
            <a:off x="90875" y="988415"/>
            <a:ext cx="12027335" cy="4852988"/>
          </a:xfrm>
          <a:prstGeom prst="rect">
            <a:avLst/>
          </a:prstGeom>
          <a:ln>
            <a:solidFill>
              <a:schemeClr val="bg2">
                <a:lumMod val="50000"/>
              </a:schemeClr>
            </a:solidFill>
          </a:ln>
        </p:spPr>
      </p:pic>
      <p:sp>
        <p:nvSpPr>
          <p:cNvPr id="8" name="Rectangle 7"/>
          <p:cNvSpPr/>
          <p:nvPr/>
        </p:nvSpPr>
        <p:spPr bwMode="auto">
          <a:xfrm>
            <a:off x="4847352" y="3272916"/>
            <a:ext cx="811170" cy="235549"/>
          </a:xfrm>
          <a:prstGeom prst="rect">
            <a:avLst/>
          </a:prstGeom>
          <a:noFill/>
          <a:ln w="28575" cap="flat">
            <a:solidFill>
              <a:schemeClr val="accent4"/>
            </a:solidFill>
            <a:miter lim="800000"/>
            <a:headEnd type="none" w="med" len="med"/>
            <a:tailEnd type="none" w="med" len="med"/>
          </a:ln>
        </p:spPr>
        <p:txBody>
          <a:bodyPr lIns="91440" tIns="45720" rIns="91440" bIns="45720" rtlCol="0" anchor="ctr"/>
          <a:lstStyle/>
          <a:p>
            <a:pPr algn="ctr" defTabSz="514350"/>
            <a:endParaRPr lang="en-US" sz="1400" dirty="0" smtClean="0">
              <a:solidFill>
                <a:schemeClr val="bg1"/>
              </a:solidFill>
              <a:ea typeface="Arial" pitchFamily="-107" charset="0"/>
              <a:cs typeface="Arial" pitchFamily="-107" charset="0"/>
              <a:sym typeface="Arial" pitchFamily="-107" charset="0"/>
            </a:endParaRPr>
          </a:p>
        </p:txBody>
      </p:sp>
      <p:sp>
        <p:nvSpPr>
          <p:cNvPr id="9" name="Rectangle 8"/>
          <p:cNvSpPr/>
          <p:nvPr/>
        </p:nvSpPr>
        <p:spPr bwMode="auto">
          <a:xfrm>
            <a:off x="4771152" y="3695186"/>
            <a:ext cx="2565562" cy="196457"/>
          </a:xfrm>
          <a:prstGeom prst="rect">
            <a:avLst/>
          </a:prstGeom>
          <a:noFill/>
          <a:ln w="28575" cap="flat">
            <a:solidFill>
              <a:schemeClr val="accent4"/>
            </a:solidFill>
            <a:miter lim="800000"/>
            <a:headEnd type="none" w="med" len="med"/>
            <a:tailEnd type="none" w="med" len="med"/>
          </a:ln>
        </p:spPr>
        <p:txBody>
          <a:bodyPr lIns="91440" tIns="45720" rIns="91440" bIns="45720" rtlCol="0" anchor="ctr"/>
          <a:lstStyle/>
          <a:p>
            <a:pPr algn="ctr" defTabSz="514350"/>
            <a:endParaRPr lang="en-US" sz="1400" dirty="0" smtClean="0">
              <a:solidFill>
                <a:schemeClr val="bg1"/>
              </a:solidFill>
              <a:ea typeface="Arial" pitchFamily="-107" charset="0"/>
              <a:cs typeface="Arial" pitchFamily="-107" charset="0"/>
              <a:sym typeface="Arial" pitchFamily="-107" charset="0"/>
            </a:endParaRPr>
          </a:p>
        </p:txBody>
      </p:sp>
      <p:sp>
        <p:nvSpPr>
          <p:cNvPr id="10" name="Rectangle 9"/>
          <p:cNvSpPr/>
          <p:nvPr/>
        </p:nvSpPr>
        <p:spPr bwMode="auto">
          <a:xfrm>
            <a:off x="6899600" y="3891643"/>
            <a:ext cx="785714" cy="304800"/>
          </a:xfrm>
          <a:prstGeom prst="rect">
            <a:avLst/>
          </a:prstGeom>
          <a:noFill/>
          <a:ln w="28575" cap="flat">
            <a:solidFill>
              <a:schemeClr val="accent4"/>
            </a:solidFill>
            <a:miter lim="800000"/>
            <a:headEnd type="none" w="med" len="med"/>
            <a:tailEnd type="none" w="med" len="med"/>
          </a:ln>
        </p:spPr>
        <p:txBody>
          <a:bodyPr lIns="91440" tIns="45720" rIns="91440" bIns="45720" rtlCol="0" anchor="ctr"/>
          <a:lstStyle/>
          <a:p>
            <a:pPr algn="ctr" defTabSz="514350"/>
            <a:endParaRPr lang="en-US" sz="1400" dirty="0" smtClean="0">
              <a:solidFill>
                <a:schemeClr val="bg1"/>
              </a:solidFill>
              <a:ea typeface="Arial" pitchFamily="-107" charset="0"/>
              <a:cs typeface="Arial" pitchFamily="-107" charset="0"/>
              <a:sym typeface="Arial" pitchFamily="-107" charset="0"/>
            </a:endParaRPr>
          </a:p>
        </p:txBody>
      </p:sp>
    </p:spTree>
    <p:extLst>
      <p:ext uri="{BB962C8B-B14F-4D97-AF65-F5344CB8AC3E}">
        <p14:creationId xmlns:p14="http://schemas.microsoft.com/office/powerpoint/2010/main" val="2327563271"/>
      </p:ext>
    </p:extLst>
  </p:cSld>
  <p:clrMapOvr>
    <a:masterClrMapping/>
  </p:clrMapOvr>
  <p:transition spd="med">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SSL Rule</a:t>
            </a:r>
            <a:endParaRPr lang="en-US" dirty="0"/>
          </a:p>
        </p:txBody>
      </p:sp>
      <p:pic>
        <p:nvPicPr>
          <p:cNvPr id="3" name="Picture 2"/>
          <p:cNvPicPr>
            <a:picLocks noChangeAspect="1"/>
          </p:cNvPicPr>
          <p:nvPr/>
        </p:nvPicPr>
        <p:blipFill>
          <a:blip r:embed="rId2"/>
          <a:stretch>
            <a:fillRect/>
          </a:stretch>
        </p:blipFill>
        <p:spPr>
          <a:xfrm>
            <a:off x="86558" y="1072243"/>
            <a:ext cx="12050979" cy="4854101"/>
          </a:xfrm>
          <a:prstGeom prst="rect">
            <a:avLst/>
          </a:prstGeom>
          <a:ln>
            <a:solidFill>
              <a:schemeClr val="bg2">
                <a:lumMod val="50000"/>
              </a:schemeClr>
            </a:solidFill>
          </a:ln>
        </p:spPr>
      </p:pic>
      <p:sp>
        <p:nvSpPr>
          <p:cNvPr id="6" name="Rectangle 5"/>
          <p:cNvSpPr/>
          <p:nvPr/>
        </p:nvSpPr>
        <p:spPr bwMode="auto">
          <a:xfrm>
            <a:off x="4999436" y="3181379"/>
            <a:ext cx="2973270" cy="437367"/>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1400" dirty="0" smtClean="0">
                <a:solidFill>
                  <a:schemeClr val="bg1"/>
                </a:solidFill>
                <a:ea typeface="Arial" pitchFamily="-107" charset="0"/>
                <a:cs typeface="Arial" pitchFamily="-107" charset="0"/>
                <a:sym typeface="Arial" pitchFamily="-107" charset="0"/>
              </a:rPr>
              <a:t>For public servers (you don’t control)</a:t>
            </a:r>
          </a:p>
        </p:txBody>
      </p:sp>
      <p:cxnSp>
        <p:nvCxnSpPr>
          <p:cNvPr id="7" name="Straight Arrow Connector 6"/>
          <p:cNvCxnSpPr>
            <a:stCxn id="6" idx="1"/>
          </p:cNvCxnSpPr>
          <p:nvPr/>
        </p:nvCxnSpPr>
        <p:spPr bwMode="auto">
          <a:xfrm flipH="1" flipV="1">
            <a:off x="2922814" y="2634343"/>
            <a:ext cx="2076622" cy="765720"/>
          </a:xfrm>
          <a:prstGeom prst="straightConnector1">
            <a:avLst/>
          </a:prstGeom>
          <a:solidFill>
            <a:srgbClr val="0183B7"/>
          </a:solidFill>
          <a:ln w="28575" cap="flat" cmpd="sng" algn="ctr">
            <a:solidFill>
              <a:schemeClr val="accent1"/>
            </a:solidFill>
            <a:prstDash val="solid"/>
            <a:round/>
            <a:headEnd type="none" w="med" len="med"/>
            <a:tailEnd type="triangle"/>
          </a:ln>
          <a:effectLst/>
        </p:spPr>
      </p:cxnSp>
      <p:sp>
        <p:nvSpPr>
          <p:cNvPr id="8" name="Rectangle 7"/>
          <p:cNvSpPr/>
          <p:nvPr/>
        </p:nvSpPr>
        <p:spPr bwMode="auto">
          <a:xfrm>
            <a:off x="5037536" y="3792518"/>
            <a:ext cx="1958618" cy="461439"/>
          </a:xfrm>
          <a:prstGeom prst="rect">
            <a:avLst/>
          </a:prstGeom>
          <a:solidFill>
            <a:schemeClr val="accent1"/>
          </a:solidFill>
          <a:ln w="12700" cap="flat">
            <a:noFill/>
            <a:miter lim="800000"/>
            <a:headEnd type="none" w="med" len="med"/>
            <a:tailEnd type="none" w="med" len="med"/>
          </a:ln>
        </p:spPr>
        <p:txBody>
          <a:bodyPr lIns="91440" tIns="45720" rIns="91440" bIns="45720" rtlCol="0" anchor="ctr"/>
          <a:lstStyle/>
          <a:p>
            <a:pPr algn="ctr" defTabSz="514350"/>
            <a:r>
              <a:rPr lang="en-US" sz="1400" dirty="0" smtClean="0">
                <a:solidFill>
                  <a:schemeClr val="bg1"/>
                </a:solidFill>
                <a:ea typeface="Arial" pitchFamily="-107" charset="0"/>
                <a:cs typeface="Arial" pitchFamily="-107" charset="0"/>
                <a:sym typeface="Arial" pitchFamily="-107" charset="0"/>
              </a:rPr>
              <a:t>For servers you control</a:t>
            </a:r>
          </a:p>
        </p:txBody>
      </p:sp>
      <p:cxnSp>
        <p:nvCxnSpPr>
          <p:cNvPr id="9" name="Straight Arrow Connector 8"/>
          <p:cNvCxnSpPr>
            <a:stCxn id="8" idx="1"/>
          </p:cNvCxnSpPr>
          <p:nvPr/>
        </p:nvCxnSpPr>
        <p:spPr bwMode="auto">
          <a:xfrm flipH="1" flipV="1">
            <a:off x="3140529" y="2847536"/>
            <a:ext cx="1897007" cy="1175702"/>
          </a:xfrm>
          <a:prstGeom prst="straightConnector1">
            <a:avLst/>
          </a:prstGeom>
          <a:solidFill>
            <a:srgbClr val="0183B7"/>
          </a:solidFill>
          <a:ln w="28575" cap="flat" cmpd="sng" algn="ctr">
            <a:solidFill>
              <a:schemeClr val="accent1"/>
            </a:solidFill>
            <a:prstDash val="solid"/>
            <a:round/>
            <a:headEnd type="none" w="med" len="med"/>
            <a:tailEnd type="triangle"/>
          </a:ln>
          <a:effectLst/>
        </p:spPr>
      </p:cxnSp>
    </p:spTree>
    <p:extLst>
      <p:ext uri="{BB962C8B-B14F-4D97-AF65-F5344CB8AC3E}">
        <p14:creationId xmlns:p14="http://schemas.microsoft.com/office/powerpoint/2010/main" val="1096076160"/>
      </p:ext>
    </p:extLst>
  </p:cSld>
  <p:clrMapOvr>
    <a:masterClrMapping/>
  </p:clrMapOvr>
  <p:transition spd="med">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 SSL Policy to ACP</a:t>
            </a:r>
            <a:endParaRPr lang="en-US" dirty="0"/>
          </a:p>
        </p:txBody>
      </p:sp>
      <p:pic>
        <p:nvPicPr>
          <p:cNvPr id="3" name="Picture 2"/>
          <p:cNvPicPr>
            <a:picLocks noChangeAspect="1"/>
          </p:cNvPicPr>
          <p:nvPr/>
        </p:nvPicPr>
        <p:blipFill>
          <a:blip r:embed="rId2"/>
          <a:stretch>
            <a:fillRect/>
          </a:stretch>
        </p:blipFill>
        <p:spPr>
          <a:xfrm>
            <a:off x="2952388" y="752697"/>
            <a:ext cx="6389915" cy="5615380"/>
          </a:xfrm>
          <a:prstGeom prst="rect">
            <a:avLst/>
          </a:prstGeom>
        </p:spPr>
      </p:pic>
    </p:spTree>
    <p:extLst>
      <p:ext uri="{BB962C8B-B14F-4D97-AF65-F5344CB8AC3E}">
        <p14:creationId xmlns:p14="http://schemas.microsoft.com/office/powerpoint/2010/main" val="1791571963"/>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theme 2016 16x9">
  <a:themeElements>
    <a:clrScheme name="Blue Theme 2016 Updated">
      <a:dk1>
        <a:srgbClr val="39393B"/>
      </a:dk1>
      <a:lt1>
        <a:srgbClr val="FFFFFF"/>
      </a:lt1>
      <a:dk2>
        <a:srgbClr val="555558"/>
      </a:dk2>
      <a:lt2>
        <a:srgbClr val="049CD4"/>
      </a:lt2>
      <a:accent1>
        <a:srgbClr val="014093"/>
      </a:accent1>
      <a:accent2>
        <a:srgbClr val="0498D1"/>
      </a:accent2>
      <a:accent3>
        <a:srgbClr val="CACCD2"/>
      </a:accent3>
      <a:accent4>
        <a:srgbClr val="ABC333"/>
      </a:accent4>
      <a:accent5>
        <a:srgbClr val="64BAE2"/>
      </a:accent5>
      <a:accent6>
        <a:srgbClr val="0B6B75"/>
      </a:accent6>
      <a:hlink>
        <a:srgbClr val="049BD3"/>
      </a:hlink>
      <a:folHlink>
        <a:srgbClr val="01449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C503DE1-91F3-4E06-9D47-79C2309E909B}" vid="{C266BCD2-BF24-49DE-B4C0-2E591CE2296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29772</TotalTime>
  <Words>5822</Words>
  <Application>Microsoft Office PowerPoint</Application>
  <PresentationFormat>Widescreen</PresentationFormat>
  <Paragraphs>873</Paragraphs>
  <Slides>182</Slides>
  <Notes>1</Notes>
  <HiddenSlides>5</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182</vt:i4>
      </vt:variant>
    </vt:vector>
  </HeadingPairs>
  <TitlesOfParts>
    <vt:vector size="195" baseType="lpstr">
      <vt:lpstr>ＭＳ Ｐゴシック</vt:lpstr>
      <vt:lpstr>Arial</vt:lpstr>
      <vt:lpstr>Broadway</vt:lpstr>
      <vt:lpstr>Calibri</vt:lpstr>
      <vt:lpstr>Calibri Light</vt:lpstr>
      <vt:lpstr>Ciscolight</vt:lpstr>
      <vt:lpstr>CiscoSans</vt:lpstr>
      <vt:lpstr>CiscoSans ExtraLight</vt:lpstr>
      <vt:lpstr>CiscoSans Thin</vt:lpstr>
      <vt:lpstr>CiscoSansTT</vt:lpstr>
      <vt:lpstr>Wingdings</vt:lpstr>
      <vt:lpstr>Office Theme</vt:lpstr>
      <vt:lpstr>Blue theme 2016 16x9</vt:lpstr>
      <vt:lpstr>FTD Basics</vt:lpstr>
      <vt:lpstr>PowerPoint Presentation</vt:lpstr>
      <vt:lpstr>PowerPoint Presentation</vt:lpstr>
      <vt:lpstr>Agenda</vt:lpstr>
      <vt:lpstr>NGFW: What it is and why its important</vt:lpstr>
      <vt:lpstr>Traditional Security</vt:lpstr>
      <vt:lpstr>Traditional Security (cont.)</vt:lpstr>
      <vt:lpstr>Marriage of Firewall and IPS -- NGFW</vt:lpstr>
      <vt:lpstr>Introduction to NGFW</vt:lpstr>
      <vt:lpstr>Delivery Options</vt:lpstr>
      <vt:lpstr>NGFW Delivery Options</vt:lpstr>
      <vt:lpstr>Licensing</vt:lpstr>
      <vt:lpstr>Licensing</vt:lpstr>
      <vt:lpstr>Licensing (cont.)</vt:lpstr>
      <vt:lpstr>Firepower Threat Defense (FTD): Introduction and Benefits</vt:lpstr>
      <vt:lpstr>Evolution of NGFW</vt:lpstr>
      <vt:lpstr>Current NGFW – Rough Packet Flow</vt:lpstr>
      <vt:lpstr>FTD– Rough Packet Flow</vt:lpstr>
      <vt:lpstr>Firepower Threat Defense (FTD): Initialization and Configuration</vt:lpstr>
      <vt:lpstr>Management NIC</vt:lpstr>
      <vt:lpstr>Deploy FTD (virtual machine)</vt:lpstr>
      <vt:lpstr>OVA with Configuration Wizard</vt:lpstr>
      <vt:lpstr>Management NIC Configuration</vt:lpstr>
      <vt:lpstr>Management NIC Configuration (cont.)</vt:lpstr>
      <vt:lpstr>FTD CLI</vt:lpstr>
      <vt:lpstr>FTD Configuration Options: FMC vs. Firepower Device Manager</vt:lpstr>
      <vt:lpstr>Data Plane Configuration Options</vt:lpstr>
      <vt:lpstr>Firepower Device Manager</vt:lpstr>
      <vt:lpstr>Firepower Management Center (FMC)</vt:lpstr>
      <vt:lpstr>FTD to FMC Registration</vt:lpstr>
      <vt:lpstr>FMC Registration</vt:lpstr>
      <vt:lpstr>FMC Registration (cont.)</vt:lpstr>
      <vt:lpstr>Static IP on Management NIC</vt:lpstr>
      <vt:lpstr>DHCP IP on Management NIC</vt:lpstr>
      <vt:lpstr>FTD Deployment Modes</vt:lpstr>
      <vt:lpstr>FTD Deployment Modes</vt:lpstr>
      <vt:lpstr>FTD Deployment Modes (cont.)</vt:lpstr>
      <vt:lpstr>FTD Deployment Modes (cont.)</vt:lpstr>
      <vt:lpstr>IPS/IDS Modes</vt:lpstr>
      <vt:lpstr>Inline Mode</vt:lpstr>
      <vt:lpstr>Inline Tap Mode</vt:lpstr>
      <vt:lpstr>Passive Mode</vt:lpstr>
      <vt:lpstr>Multi-Featured NGFW</vt:lpstr>
      <vt:lpstr>FTD Security Zones</vt:lpstr>
      <vt:lpstr>Security Zones vs. Security Levels</vt:lpstr>
      <vt:lpstr>FTD Security Zones</vt:lpstr>
      <vt:lpstr>Configuring Security Zones Considerations</vt:lpstr>
      <vt:lpstr>NAT on FTD</vt:lpstr>
      <vt:lpstr>Network Address Translation</vt:lpstr>
      <vt:lpstr>Network Address Translation (NAT)</vt:lpstr>
      <vt:lpstr>Network Address Translation (NAT) (cont.)</vt:lpstr>
      <vt:lpstr>Network Address Translation (NAT) (cont.)</vt:lpstr>
      <vt:lpstr>Configuring NAT Considerations</vt:lpstr>
      <vt:lpstr>Access Control Policy (ACP)</vt:lpstr>
      <vt:lpstr>Access Control Policy (ACP)</vt:lpstr>
      <vt:lpstr>Access Control Policy (cont.)</vt:lpstr>
      <vt:lpstr>Access Control Policy (cont.)</vt:lpstr>
      <vt:lpstr>Creating an ACP</vt:lpstr>
      <vt:lpstr>Access Control Policy (cont.)</vt:lpstr>
      <vt:lpstr>Access Control Policy (cont.)</vt:lpstr>
      <vt:lpstr>Access Control Policy (cont.)</vt:lpstr>
      <vt:lpstr>ACP Rules</vt:lpstr>
      <vt:lpstr>Access Control Rules</vt:lpstr>
      <vt:lpstr>ACP Rules</vt:lpstr>
      <vt:lpstr>Access Control Policy (cont.)</vt:lpstr>
      <vt:lpstr>Access Control Policy (cont.)</vt:lpstr>
      <vt:lpstr>Access Control Policy (cont.)</vt:lpstr>
      <vt:lpstr>Configuring ACP and ACP Rule Considerations</vt:lpstr>
      <vt:lpstr>Access Control Policy (cont.)</vt:lpstr>
      <vt:lpstr>URL Filtering</vt:lpstr>
      <vt:lpstr>Minimize your exposure to web-based threats</vt:lpstr>
      <vt:lpstr>Licensing</vt:lpstr>
      <vt:lpstr>URL Filtering</vt:lpstr>
      <vt:lpstr>URL Filtering (cont.)</vt:lpstr>
      <vt:lpstr>URL Object</vt:lpstr>
      <vt:lpstr>URL List and Feed</vt:lpstr>
      <vt:lpstr>Access Control Policy -- Revisited</vt:lpstr>
      <vt:lpstr>Malware &amp; File Policy</vt:lpstr>
      <vt:lpstr>Malware &amp; File Policies</vt:lpstr>
      <vt:lpstr>Licensing</vt:lpstr>
      <vt:lpstr>Malware &amp; File Use Case</vt:lpstr>
      <vt:lpstr>Malware &amp; File Use Case (cont.)</vt:lpstr>
      <vt:lpstr>Malware &amp; File Use Case (cont.)</vt:lpstr>
      <vt:lpstr>Malware &amp; File Use Case (cont.)</vt:lpstr>
      <vt:lpstr>Malware &amp; File Use Case (cont.)</vt:lpstr>
      <vt:lpstr>Malware &amp; File Use Case (cont.)</vt:lpstr>
      <vt:lpstr>Malware &amp; File Use Case (cont.)</vt:lpstr>
      <vt:lpstr>Access Control Policy -- Revisited</vt:lpstr>
      <vt:lpstr>SSL Policy</vt:lpstr>
      <vt:lpstr>SSL Policies</vt:lpstr>
      <vt:lpstr>Noob Guide to SSL Encryption for HTTPS</vt:lpstr>
      <vt:lpstr>Basic 4 Use Cases for SSL</vt:lpstr>
      <vt:lpstr>Basic 4 Use Cases for SSL (cont.)</vt:lpstr>
      <vt:lpstr>Basic 4 Use Cases for SSL (cont.)</vt:lpstr>
      <vt:lpstr>Basic 4 Use Cases for SSL (cont.)</vt:lpstr>
      <vt:lpstr>Basic 4 Use Cases for SSL (cont.)</vt:lpstr>
      <vt:lpstr>Create SSL Policy</vt:lpstr>
      <vt:lpstr>Create SSL Rule</vt:lpstr>
      <vt:lpstr>Assign SSL Policy to ACP</vt:lpstr>
      <vt:lpstr>Access Control Policy -- Revisited</vt:lpstr>
      <vt:lpstr>SafeSearch/YouTube EDU</vt:lpstr>
      <vt:lpstr>What is SafeSearch/YouTube EDU?</vt:lpstr>
      <vt:lpstr>Configure ACP Rule for SafeSearch</vt:lpstr>
      <vt:lpstr>Supported Search Engines for SafeSearch</vt:lpstr>
      <vt:lpstr>Warning that it is a 2-step process</vt:lpstr>
      <vt:lpstr>Configure SSL Policy Rule for SafeSearch</vt:lpstr>
      <vt:lpstr>Associate SSL Policy to ACP</vt:lpstr>
      <vt:lpstr>SafeSearch Permanently Enabled</vt:lpstr>
      <vt:lpstr>Configure ACP Rule for YouTube EDU</vt:lpstr>
      <vt:lpstr>Configure SSL Policy Rule for YouTube EDU</vt:lpstr>
      <vt:lpstr>Associate SSL Policy to ACP</vt:lpstr>
      <vt:lpstr>YouTube Blocked Content Message</vt:lpstr>
      <vt:lpstr>Order of ACP rules is Important!</vt:lpstr>
      <vt:lpstr>Network Discovery</vt:lpstr>
      <vt:lpstr>Network Discovery Customization</vt:lpstr>
      <vt:lpstr>Network Discovery Results</vt:lpstr>
      <vt:lpstr>Host Profile of Discovered Host</vt:lpstr>
      <vt:lpstr>Host Profile of Discovered Host (cont.)</vt:lpstr>
      <vt:lpstr>Uses of Discovered Information</vt:lpstr>
      <vt:lpstr>Intrusion Policy</vt:lpstr>
      <vt:lpstr>Intrusion Policies</vt:lpstr>
      <vt:lpstr>Licensing</vt:lpstr>
      <vt:lpstr>Intrusion Policy to ACP Rule Association</vt:lpstr>
      <vt:lpstr>Create Intrusion Policy</vt:lpstr>
      <vt:lpstr>Intrusion Policy’s are Highly Customizable</vt:lpstr>
      <vt:lpstr>Firepower Recommendations</vt:lpstr>
      <vt:lpstr>Firepower Recommendations (cont.)</vt:lpstr>
      <vt:lpstr>Access Control Policy -- Revisited</vt:lpstr>
      <vt:lpstr>Rate Limiting/QoS</vt:lpstr>
      <vt:lpstr>Create QoS Policy</vt:lpstr>
      <vt:lpstr>Order of Match</vt:lpstr>
      <vt:lpstr>Caveats/Limitations</vt:lpstr>
      <vt:lpstr>FTD Packet Flow</vt:lpstr>
      <vt:lpstr>Packet Flow Through FTD</vt:lpstr>
      <vt:lpstr>Packet Flow Through FTD (cont.)</vt:lpstr>
      <vt:lpstr>Packet Flow Through FTD (cont.)</vt:lpstr>
      <vt:lpstr>Packet Flow Through FTD (cont.)</vt:lpstr>
      <vt:lpstr>Packet Flow Through FTD (cont.)</vt:lpstr>
      <vt:lpstr>Packet Flow Through FTD (cont.)</vt:lpstr>
      <vt:lpstr>Reports and Dashboards</vt:lpstr>
      <vt:lpstr>Dashboards</vt:lpstr>
      <vt:lpstr>Dashboards (cont.)</vt:lpstr>
      <vt:lpstr>Report Templates</vt:lpstr>
      <vt:lpstr>Report Designer</vt:lpstr>
      <vt:lpstr>Generated Reports</vt:lpstr>
      <vt:lpstr>Generated Reports (cont.)</vt:lpstr>
      <vt:lpstr>Device Monitoring</vt:lpstr>
      <vt:lpstr>Management Monitoring</vt:lpstr>
      <vt:lpstr>VPN on FTD</vt:lpstr>
      <vt:lpstr>VPN on FTD</vt:lpstr>
      <vt:lpstr>Point to Point Example</vt:lpstr>
      <vt:lpstr>Hub and Spoke Example</vt:lpstr>
      <vt:lpstr>Full Mesh Example</vt:lpstr>
      <vt:lpstr>Verification and Monitoring VPN</vt:lpstr>
      <vt:lpstr>Application Program Interface (API)</vt:lpstr>
      <vt:lpstr>API on FMC</vt:lpstr>
      <vt:lpstr>API Explorer</vt:lpstr>
      <vt:lpstr>API Explorer (cont.)</vt:lpstr>
      <vt:lpstr>Exporting a Generic Script</vt:lpstr>
      <vt:lpstr>Standalone Scripting</vt:lpstr>
      <vt:lpstr>Standalone Scripting (cont.)</vt:lpstr>
      <vt:lpstr>Standalone Scripting (cont.)</vt:lpstr>
      <vt:lpstr>Upgrade ASA to FTD Code</vt:lpstr>
      <vt:lpstr>Caveats</vt:lpstr>
      <vt:lpstr>Install Boot Image</vt:lpstr>
      <vt:lpstr>Install Boot Image (cont.)</vt:lpstr>
      <vt:lpstr>Install Boot Image (cont.)</vt:lpstr>
      <vt:lpstr>Install FTD Image</vt:lpstr>
      <vt:lpstr>Install FTD Image (cont.)</vt:lpstr>
      <vt:lpstr>Install FTD Image (cont.)</vt:lpstr>
      <vt:lpstr>Set up Firepower Device Manager</vt:lpstr>
      <vt:lpstr>Firepower Device Manager</vt:lpstr>
      <vt:lpstr>Accessing the GUI</vt:lpstr>
      <vt:lpstr>Take the Defaults, or not.</vt:lpstr>
      <vt:lpstr>Eval Licensing</vt:lpstr>
      <vt:lpstr>Disable DHCP and Remove DHCP Pool</vt:lpstr>
      <vt:lpstr>Configure to your liking</vt:lpstr>
      <vt:lpstr>Cisco Healthcheck and Tuning Services</vt:lpstr>
      <vt:lpstr>Cisco Healthcheck &amp; Tuning Services – Subject Matter Expert</vt:lpstr>
      <vt:lpstr>Cisco Security Migration Services (ASA/Firepower)</vt:lpstr>
      <vt:lpstr>Deployment Services for  Firepower Solutions</vt:lpstr>
      <vt:lpstr>Thank you!</vt:lpstr>
    </vt:vector>
  </TitlesOfParts>
  <Company>Cisco Systems,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Dax Mickelson -X (dmickels - ADVANCED NETWORK INFORMATION INC at Cisco)</dc:creator>
  <cp:lastModifiedBy>Dax Mickelson -X (dmickels - ADVANCED NETWORK INFORMATION INC at Cisco)</cp:lastModifiedBy>
  <cp:revision>236</cp:revision>
  <dcterms:created xsi:type="dcterms:W3CDTF">2016-08-08T21:00:48Z</dcterms:created>
  <dcterms:modified xsi:type="dcterms:W3CDTF">2017-03-30T14:19:33Z</dcterms:modified>
</cp:coreProperties>
</file>